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6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7.xml" ContentType="application/vnd.openxmlformats-officedocument.presentationml.tags+xml"/>
  <Override PartName="/ppt/notesSlides/notesSlide34.xml" ContentType="application/vnd.openxmlformats-officedocument.presentationml.notesSlide+xml"/>
  <Override PartName="/ppt/tags/tag8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</p:sldMasterIdLst>
  <p:notesMasterIdLst>
    <p:notesMasterId r:id="rId48"/>
  </p:notesMasterIdLst>
  <p:sldIdLst>
    <p:sldId id="256" r:id="rId2"/>
    <p:sldId id="341" r:id="rId3"/>
    <p:sldId id="343" r:id="rId4"/>
    <p:sldId id="308" r:id="rId5"/>
    <p:sldId id="309" r:id="rId6"/>
    <p:sldId id="344" r:id="rId7"/>
    <p:sldId id="345" r:id="rId8"/>
    <p:sldId id="346" r:id="rId9"/>
    <p:sldId id="347" r:id="rId10"/>
    <p:sldId id="348" r:id="rId11"/>
    <p:sldId id="351" r:id="rId12"/>
    <p:sldId id="350" r:id="rId13"/>
    <p:sldId id="349" r:id="rId14"/>
    <p:sldId id="379" r:id="rId15"/>
    <p:sldId id="378" r:id="rId16"/>
    <p:sldId id="380" r:id="rId17"/>
    <p:sldId id="381" r:id="rId18"/>
    <p:sldId id="353" r:id="rId19"/>
    <p:sldId id="356" r:id="rId20"/>
    <p:sldId id="354" r:id="rId21"/>
    <p:sldId id="355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82" r:id="rId38"/>
    <p:sldId id="384" r:id="rId39"/>
    <p:sldId id="385" r:id="rId40"/>
    <p:sldId id="386" r:id="rId41"/>
    <p:sldId id="372" r:id="rId42"/>
    <p:sldId id="373" r:id="rId43"/>
    <p:sldId id="374" r:id="rId44"/>
    <p:sldId id="375" r:id="rId45"/>
    <p:sldId id="376" r:id="rId46"/>
    <p:sldId id="377" r:id="rId47"/>
  </p:sldIdLst>
  <p:sldSz cx="9144000" cy="5143500" type="screen16x9"/>
  <p:notesSz cx="6858000" cy="9144000"/>
  <p:embeddedFontLst>
    <p:embeddedFont>
      <p:font typeface="AppleSDGothicNeoM00" panose="02000503000000000000" pitchFamily="2" charset="-127"/>
      <p:regular r:id="rId49"/>
    </p:embeddedFont>
    <p:embeddedFont>
      <p:font typeface="Arvo" panose="020B0600000101010101" charset="0"/>
      <p:regular r:id="rId50"/>
      <p:bold r:id="rId51"/>
      <p:italic r:id="rId52"/>
      <p:boldItalic r:id="rId53"/>
    </p:embeddedFont>
    <p:embeddedFont>
      <p:font typeface="LINE Seed Sans KR Bold" panose="020B0603020203020204" pitchFamily="50" charset="-127"/>
      <p:bold r:id="rId54"/>
    </p:embeddedFont>
    <p:embeddedFont>
      <p:font typeface="LINE Seed Sans KR Regular" panose="020B0603020203020204" pitchFamily="50" charset="-127"/>
      <p:regular r:id="rId55"/>
    </p:embeddedFont>
    <p:embeddedFont>
      <p:font typeface="LINE Seed Sans KR Thin" panose="020B0603020203020204" pitchFamily="50" charset="-127"/>
      <p:regular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Montserrat ExtraBold" panose="00000900000000000000" pitchFamily="2" charset="0"/>
      <p:bold r:id="rId61"/>
      <p:italic r:id="rId62"/>
      <p:boldItalic r:id="rId63"/>
    </p:embeddedFont>
    <p:embeddedFont>
      <p:font typeface="Montserrat SemiBold" panose="00000700000000000000" pitchFamily="2" charset="0"/>
      <p:regular r:id="rId64"/>
      <p:bold r:id="rId65"/>
      <p:italic r:id="rId66"/>
      <p:boldItalic r:id="rId67"/>
    </p:embeddedFont>
    <p:embeddedFont>
      <p:font typeface="Proxima Nova Extrabold" panose="020B0600000101010101" charset="0"/>
      <p:bold r:id="rId68"/>
    </p:embeddedFont>
    <p:embeddedFont>
      <p:font typeface="Quicksand Light" panose="020B0600000101010101" charset="0"/>
      <p:regular r:id="rId69"/>
      <p:bold r:id="rId70"/>
    </p:embeddedFont>
    <p:embeddedFont>
      <p:font typeface="Spectral Light" panose="020B0600000101010101" charset="0"/>
      <p:regular r:id="rId71"/>
      <p:bold r:id="rId72"/>
      <p:italic r:id="rId73"/>
      <p:boldItalic r:id="rId74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  <p15:guide id="13" pos="20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2A7B"/>
    <a:srgbClr val="515BD4"/>
    <a:srgbClr val="FEDA77"/>
    <a:srgbClr val="0BDDC4"/>
    <a:srgbClr val="8134AF"/>
    <a:srgbClr val="FFE873"/>
    <a:srgbClr val="165CAA"/>
    <a:srgbClr val="4B8BBE"/>
    <a:srgbClr val="F2F2F2"/>
    <a:srgbClr val="ED2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093F2B-2838-416A-AFBD-764E77BB67B6}" v="1730" dt="2023-01-19T11:16:48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0" autoAdjust="0"/>
    <p:restoredTop sz="91156" autoAdjust="0"/>
  </p:normalViewPr>
  <p:slideViewPr>
    <p:cSldViewPr snapToGrid="0">
      <p:cViewPr varScale="1">
        <p:scale>
          <a:sx n="132" d="100"/>
          <a:sy n="132" d="100"/>
        </p:scale>
        <p:origin x="1134" y="120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  <p:guide pos="20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74" Type="http://schemas.openxmlformats.org/officeDocument/2006/relationships/font" Target="fonts/font2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47704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</a:t>
            </a:r>
            <a:r>
              <a:rPr lang="en-US" altLang="ko-KR" dirty="0"/>
              <a:t>, 2023 KUIAI </a:t>
            </a:r>
            <a:r>
              <a:rPr lang="ko-KR" altLang="en-US" dirty="0" err="1"/>
              <a:t>해커톤에</a:t>
            </a:r>
            <a:r>
              <a:rPr lang="ko-KR" altLang="en-US" dirty="0"/>
              <a:t> 참가하게 된 팀 </a:t>
            </a:r>
            <a:r>
              <a:rPr lang="en-US" altLang="ko-KR" dirty="0" err="1"/>
              <a:t>Rpyknow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인스타그램에서는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크롤링용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계정을 새로 생성하였고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동적페이지이며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로그인이 필요한 인스타그램의 특성상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beautifulsoup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뿐 아니라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selenium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사용해 크롤링하였습니다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자세한 코드는 제출한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ipynb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파일에서 해당 제목 아래 작성되어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12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결과는 다음과 같은 데이터프레임으로 반환되었고 이후 이 정보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 해시태그를 이용해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별 패션 특징을 구축하는 것이 목표였습니다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39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이어서 무신사에서도 패션 정보를 얻기 위해 카테고리별로 제공되는 태그와 이미지를 크롤링하였습니다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60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사진은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무신사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코디숍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페이지이고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스타일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분류되어 있다는 것을 확인할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079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" altLang="ko-KR" sz="4800" b="0" i="0" dirty="0">
                <a:solidFill>
                  <a:srgbClr val="666666"/>
                </a:solidFill>
                <a:effectLst/>
                <a:latin typeface="Noto Sans KR"/>
              </a:rPr>
              <a:t>(2014, August).</a:t>
            </a:r>
            <a:r>
              <a:rPr lang="en-US" altLang="ko-KR" sz="4800" b="0" i="0" dirty="0">
                <a:solidFill>
                  <a:srgbClr val="666666"/>
                </a:solidFill>
                <a:effectLst/>
                <a:latin typeface="Noto Sans KR"/>
              </a:rPr>
              <a:t> Graph Social </a:t>
            </a:r>
            <a:r>
              <a:rPr lang="en-US" altLang="ko-KR" sz="4800" b="0" i="0" dirty="0" err="1">
                <a:solidFill>
                  <a:srgbClr val="666666"/>
                </a:solidFill>
                <a:effectLst/>
                <a:latin typeface="Noto Sans KR"/>
              </a:rPr>
              <a:t>represation</a:t>
            </a:r>
            <a:r>
              <a:rPr lang="en-US" altLang="ko-KR" sz="4800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ko-KR" altLang="en-US" sz="4800" b="0" i="0" dirty="0">
                <a:solidFill>
                  <a:srgbClr val="666666"/>
                </a:solidFill>
                <a:effectLst/>
                <a:latin typeface="Noto Sans KR"/>
              </a:rPr>
              <a:t>에 관련된 논문이</a:t>
            </a:r>
            <a:r>
              <a:rPr lang="en" altLang="ko-KR" sz="4800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en" altLang="ko-KR" sz="4800" b="0" i="0" dirty="0" err="1">
                <a:solidFill>
                  <a:srgbClr val="666666"/>
                </a:solidFill>
                <a:effectLst/>
                <a:latin typeface="Noto Sans KR"/>
              </a:rPr>
              <a:t>Deepwalk</a:t>
            </a:r>
            <a:r>
              <a:rPr lang="ko-KR" altLang="en-US" sz="4800" b="0" i="0" dirty="0">
                <a:solidFill>
                  <a:srgbClr val="666666"/>
                </a:solidFill>
                <a:effectLst/>
                <a:latin typeface="Noto Sans KR"/>
              </a:rPr>
              <a:t> 알고리즘에서 착안하였습니다</a:t>
            </a:r>
            <a:r>
              <a:rPr lang="en-US" altLang="ko-KR" sz="4800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  <a:r>
              <a:rPr lang="ko-KR" altLang="en-US" sz="4800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en" altLang="ko-KR" sz="3200" b="0" i="0" dirty="0">
                <a:effectLst/>
                <a:latin typeface="-apple-system"/>
              </a:rPr>
              <a:t>Skip-Gram</a:t>
            </a:r>
            <a:r>
              <a:rPr lang="ko-KR" altLang="en-US" sz="3200" b="0" i="0" dirty="0">
                <a:effectLst/>
                <a:latin typeface="-apple-system"/>
              </a:rPr>
              <a:t>은 비슷한 의미를 가지는 단어들은 대체로 문장에서 인접한 위치를 가진다는 점에서 착안하여 고안된 알고리즘이다</a:t>
            </a:r>
            <a:r>
              <a:rPr lang="en-US" altLang="ko-KR" sz="3200" b="0" i="0" dirty="0">
                <a:effectLst/>
                <a:latin typeface="-apple-system"/>
              </a:rPr>
              <a:t>. </a:t>
            </a:r>
            <a:r>
              <a:rPr lang="ko-KR" altLang="en-US" sz="3200" b="0" i="0" dirty="0">
                <a:effectLst/>
                <a:latin typeface="-apple-system"/>
              </a:rPr>
              <a:t>특정 단어 </a:t>
            </a:r>
            <a:r>
              <a:rPr lang="en" altLang="ko-KR" sz="3200" b="0" i="0" dirty="0">
                <a:effectLst/>
                <a:latin typeface="-apple-system"/>
              </a:rPr>
              <a:t>w(t)</a:t>
            </a:r>
            <a:r>
              <a:rPr lang="ko-KR" altLang="en-US" sz="3200" b="0" i="0" dirty="0">
                <a:effectLst/>
                <a:latin typeface="-apple-system"/>
              </a:rPr>
              <a:t>가 주어졌을 때 인접한 단어들이 나올 확률을 높이는 방식으로 차원 축소</a:t>
            </a:r>
            <a:r>
              <a:rPr lang="en-US" altLang="ko-KR" sz="3200" b="0" i="0" dirty="0">
                <a:effectLst/>
                <a:latin typeface="-apple-system"/>
              </a:rPr>
              <a:t>(</a:t>
            </a:r>
            <a:r>
              <a:rPr lang="en" altLang="ko-KR" sz="3200" b="0" i="0" dirty="0">
                <a:effectLst/>
                <a:latin typeface="-apple-system"/>
              </a:rPr>
              <a:t>embedding) </a:t>
            </a:r>
            <a:r>
              <a:rPr lang="ko-KR" altLang="en-US" sz="3200" b="0" i="0" dirty="0">
                <a:effectLst/>
                <a:latin typeface="-apple-system"/>
              </a:rPr>
              <a:t>하게 된다</a:t>
            </a:r>
            <a:r>
              <a:rPr lang="en-US" altLang="ko-KR" sz="3200" b="0" i="0" dirty="0">
                <a:effectLst/>
                <a:latin typeface="-apple-system"/>
              </a:rPr>
              <a:t>. </a:t>
            </a:r>
            <a:r>
              <a:rPr lang="ko-KR" altLang="en-US" sz="3200" b="0" i="0" dirty="0">
                <a:effectLst/>
                <a:latin typeface="-apple-system"/>
              </a:rPr>
              <a:t>이를 통해</a:t>
            </a:r>
            <a:r>
              <a:rPr lang="en-US" altLang="ko-KR" sz="3200" b="0" i="0" dirty="0">
                <a:effectLst/>
                <a:latin typeface="-apple-system"/>
              </a:rPr>
              <a:t>, </a:t>
            </a:r>
            <a:r>
              <a:rPr lang="ko-KR" altLang="en-US" sz="3200" b="0" i="0" dirty="0">
                <a:effectLst/>
                <a:latin typeface="-apple-system"/>
              </a:rPr>
              <a:t>문장에서 단어가 주어졌을 때 다른 단어들을 예측할 수 있게 된다</a:t>
            </a:r>
            <a:r>
              <a:rPr lang="en-US" altLang="ko-KR" sz="3200" b="0" i="0" dirty="0">
                <a:effectLst/>
                <a:latin typeface="-apple-system"/>
              </a:rPr>
              <a:t>. </a:t>
            </a:r>
            <a:r>
              <a:rPr lang="ko-KR" altLang="en-US" sz="3200" b="0" i="0" dirty="0">
                <a:effectLst/>
                <a:latin typeface="-apple-system"/>
              </a:rPr>
              <a:t>이를 통해</a:t>
            </a:r>
            <a:r>
              <a:rPr lang="en-US" altLang="ko-KR" sz="3200" b="0" i="0" dirty="0">
                <a:effectLst/>
                <a:latin typeface="-apple-system"/>
              </a:rPr>
              <a:t>, </a:t>
            </a:r>
            <a:r>
              <a:rPr lang="ko-KR" altLang="en-US" sz="3200" b="0" i="0" dirty="0">
                <a:effectLst/>
                <a:latin typeface="-apple-system"/>
              </a:rPr>
              <a:t>문장에서 단어가 주어졌을 때 다른 단어들을 예측할 수 있게 된다</a:t>
            </a:r>
            <a:r>
              <a:rPr lang="en-US" altLang="ko-KR" sz="3200" b="0" i="0" dirty="0">
                <a:effectLst/>
                <a:latin typeface="-apple-system"/>
              </a:rPr>
              <a:t>. </a:t>
            </a:r>
            <a:r>
              <a:rPr lang="en" altLang="ko-KR" sz="3200" b="0" i="0" dirty="0">
                <a:effectLst/>
                <a:latin typeface="-apple-system"/>
              </a:rPr>
              <a:t>Skip-Gram</a:t>
            </a:r>
            <a:r>
              <a:rPr lang="ko-KR" altLang="en-US" sz="3200" b="0" i="0" dirty="0">
                <a:effectLst/>
                <a:latin typeface="-apple-system"/>
              </a:rPr>
              <a:t>을 </a:t>
            </a:r>
            <a:r>
              <a:rPr lang="en" altLang="ko-KR" sz="3200" b="0" i="0" dirty="0">
                <a:effectLst/>
                <a:latin typeface="-apple-system"/>
              </a:rPr>
              <a:t>Graph</a:t>
            </a:r>
            <a:r>
              <a:rPr lang="ko-KR" altLang="en-US" sz="3200" b="0" i="0" dirty="0">
                <a:effectLst/>
                <a:latin typeface="-apple-system"/>
              </a:rPr>
              <a:t>에 이용하기 위해 등장한 기법이 </a:t>
            </a:r>
            <a:r>
              <a:rPr lang="en" altLang="ko-KR" sz="3200" b="0" i="0" dirty="0">
                <a:effectLst/>
                <a:latin typeface="-apple-system"/>
              </a:rPr>
              <a:t>Random Walk</a:t>
            </a:r>
            <a:r>
              <a:rPr lang="ko-KR" altLang="en-US" sz="3200" b="0" i="0" dirty="0">
                <a:effectLst/>
                <a:latin typeface="-apple-system"/>
              </a:rPr>
              <a:t>이다</a:t>
            </a:r>
            <a:r>
              <a:rPr lang="en-US" altLang="ko-KR" sz="3200" b="0" i="0" dirty="0">
                <a:effectLst/>
                <a:latin typeface="-apple-system"/>
              </a:rPr>
              <a:t>. </a:t>
            </a:r>
            <a:r>
              <a:rPr lang="en" altLang="ko-KR" sz="3200" b="0" i="0" dirty="0">
                <a:effectLst/>
                <a:latin typeface="-apple-system"/>
              </a:rPr>
              <a:t>Graph</a:t>
            </a:r>
            <a:r>
              <a:rPr lang="ko-KR" altLang="en-US" sz="3200" b="0" i="0" dirty="0" err="1">
                <a:effectLst/>
                <a:latin typeface="-apple-system"/>
              </a:rPr>
              <a:t>를</a:t>
            </a:r>
            <a:r>
              <a:rPr lang="ko-KR" altLang="en-US" sz="3200" b="0" i="0" dirty="0">
                <a:effectLst/>
                <a:latin typeface="-apple-system"/>
              </a:rPr>
              <a:t> 문장 구조와 비슷한 형태로 변환시키는 것이다</a:t>
            </a:r>
            <a:r>
              <a:rPr lang="en-US" altLang="ko-KR" sz="3200" b="0" i="0" dirty="0">
                <a:effectLst/>
                <a:latin typeface="-apple-system"/>
              </a:rPr>
              <a:t>.</a:t>
            </a:r>
            <a:r>
              <a:rPr lang="ko-KR" altLang="en-US" sz="3200" b="0" i="0" dirty="0">
                <a:effectLst/>
                <a:latin typeface="-apple-system"/>
              </a:rPr>
              <a:t> 예를 들어</a:t>
            </a:r>
            <a:r>
              <a:rPr lang="en-US" altLang="ko-KR" sz="3200" b="0" i="0" dirty="0">
                <a:effectLst/>
                <a:latin typeface="-apple-system"/>
              </a:rPr>
              <a:t>, </a:t>
            </a:r>
            <a:r>
              <a:rPr lang="en" altLang="ko-KR" sz="3200" b="0" i="0" dirty="0">
                <a:effectLst/>
                <a:latin typeface="-apple-system"/>
              </a:rPr>
              <a:t>Root Node</a:t>
            </a:r>
            <a:r>
              <a:rPr lang="ko-KR" altLang="en-US" sz="3200" b="0" i="0" dirty="0">
                <a:effectLst/>
                <a:latin typeface="-apple-system"/>
              </a:rPr>
              <a:t>가 </a:t>
            </a:r>
            <a:r>
              <a:rPr lang="en" altLang="ko-KR" sz="3200" b="0" i="0" dirty="0">
                <a:effectLst/>
                <a:latin typeface="-apple-system"/>
              </a:rPr>
              <a:t>A</a:t>
            </a:r>
            <a:r>
              <a:rPr lang="ko-KR" altLang="en-US" sz="3200" b="0" i="0" dirty="0">
                <a:effectLst/>
                <a:latin typeface="-apple-system"/>
              </a:rPr>
              <a:t>였고</a:t>
            </a:r>
            <a:r>
              <a:rPr lang="en-US" altLang="ko-KR" sz="3200" b="0" i="0" dirty="0">
                <a:effectLst/>
                <a:latin typeface="-apple-system"/>
              </a:rPr>
              <a:t>, </a:t>
            </a:r>
            <a:r>
              <a:rPr lang="en" altLang="ko-KR" sz="3200" b="0" i="0" dirty="0">
                <a:effectLst/>
                <a:latin typeface="-apple-system"/>
              </a:rPr>
              <a:t>Walk-Length</a:t>
            </a:r>
            <a:r>
              <a:rPr lang="ko-KR" altLang="en-US" sz="3200" b="0" i="0" dirty="0">
                <a:effectLst/>
                <a:latin typeface="-apple-system"/>
              </a:rPr>
              <a:t>가 </a:t>
            </a:r>
            <a:r>
              <a:rPr lang="en-US" altLang="ko-KR" sz="3200" b="0" i="0" dirty="0">
                <a:effectLst/>
                <a:latin typeface="-apple-system"/>
              </a:rPr>
              <a:t>4</a:t>
            </a:r>
            <a:r>
              <a:rPr lang="ko-KR" altLang="en-US" sz="3200" b="0" i="0" dirty="0">
                <a:effectLst/>
                <a:latin typeface="-apple-system"/>
              </a:rPr>
              <a:t>였다면 가능한 </a:t>
            </a:r>
            <a:r>
              <a:rPr lang="en" altLang="ko-KR" sz="3200" b="0" i="0" dirty="0">
                <a:effectLst/>
                <a:latin typeface="-apple-system"/>
              </a:rPr>
              <a:t>sequence</a:t>
            </a:r>
            <a:r>
              <a:rPr lang="ko-KR" altLang="en-US" sz="3200" b="0" i="0" dirty="0">
                <a:effectLst/>
                <a:latin typeface="-apple-system"/>
              </a:rPr>
              <a:t>는 </a:t>
            </a:r>
            <a:r>
              <a:rPr lang="en-US" altLang="ko-KR" sz="3200" b="0" i="0" dirty="0">
                <a:effectLst/>
                <a:latin typeface="-apple-system"/>
              </a:rPr>
              <a:t>[</a:t>
            </a:r>
            <a:r>
              <a:rPr lang="en" altLang="ko-KR" sz="3200" b="0" i="0" dirty="0">
                <a:effectLst/>
                <a:latin typeface="-apple-system"/>
              </a:rPr>
              <a:t>A, B, E, D, F]</a:t>
            </a:r>
            <a:r>
              <a:rPr lang="ko-KR" altLang="en-US" sz="3200" b="0" i="0" dirty="0">
                <a:effectLst/>
                <a:latin typeface="-apple-system"/>
              </a:rPr>
              <a:t>일 것이다</a:t>
            </a:r>
            <a:r>
              <a:rPr lang="en-US" altLang="ko-KR" sz="3200" b="0" i="0" dirty="0">
                <a:effectLst/>
                <a:latin typeface="-apple-system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8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해쉬태그의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정보를 사용하기 위해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무신사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태그 단어들을 자연어처리로 학습시켰습니다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610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캐주얼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캐쥬얼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사람은 차이를 알지만 컴퓨터로 자연어 학습을 시키면 구별을 하지 못한다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이름 위해 표면적 글자의 유사도도 생각할 필요가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19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각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카테고리별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유사성있는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태그의 개수를 시각화한 그래프다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유사성있는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태그의 개수가 전체적으로 적어 표면적인 태그의 유사성으로는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의미있는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결과 검출이 어려워 보인다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12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무신사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코디숍은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정적 페이지기에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셀레늄을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사용하지 않고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뷰티풀수프만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html parsing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만으로 빠르게 카테고리별로 관련 태그를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388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결과 다음과 같은 결과가 나왔습니다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17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ffc87ba00_1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6ffc87ba00_1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발제 목적에 따른 발표는 다음과 같습니다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298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비슷하게 이미지도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하였는데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태그와 차이점은 태그는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페이지에 있는 모든 상품에 대해 태그를 긁어왔지만 이미지는 학습 시 데이터 불균형을 방지하기 위해 가장 이미지가 작은 카테고리의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161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개로 맞추었습니다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11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다음처럼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폴더로 이미지를 저장할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07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모은 데이터를 크게 이미지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디텍션과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자연어 처리의 두가지 방법론으로 접근하여 분석하였습니다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1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디텍션은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 중에서도 가장 널리 사용되는 모델인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YOLO,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구체적으로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YOLOv5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버전을 이용했습니다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라벨링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데이터셋 생성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학습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모델 적용 및 결과 정리로 과정이 나뉘어집니다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30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라벨링은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labelimg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그림 위에 직접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bounding box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그리고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달 수 있도록 도와주는 툴을 사용했습니다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536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다음과 같이 이미지별로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bounding box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정보가 담긴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txt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파일이 저장되었습니다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39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golf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카테고리의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사진 아래 부분에 녹색 배경이 있어 학습에 방해가 된다고 판단해 그를 제외한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카테고리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1610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이미지를 사진과 같은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augmentation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전처리를 적용하여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roboflow.com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데이터셋을 생성했습니다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640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사이즈로 전처리한 이유는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YOLOv5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모델에 기본 학습 크기가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640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이어서 맞추는 것이 용량과 시간 면에서 가장 적절하다고 판단하였기 때문입니다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Train/test/valid data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기본적으로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추천값을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이용해 나눴습니다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84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구글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코랩을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이용해 데이터셋을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export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하고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욜로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모델을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클론하여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학습을 실시했습니다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학습에 사용한 모델은 가장 가벼운 모델인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YOLOv5s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배치 사이즈는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64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에포크는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150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099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결과는 다음과 같습니다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2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Confusion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matrix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모습입니다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7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정보통신정책연구원의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연구에 따르면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2030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가장 많이 사용하는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SNS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인스타그램입니다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40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대에서도 나름 많은 이용자를 가지고 있음을 확인할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95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-curve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모습입니다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519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Training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예측한 예시입니다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149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이미지에 적용하기에 앞서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저장되어 있는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사진들의 파일 형식을 통일하고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배경을 제거하여 정확한 예측을 할 수 있도록 만들었습니다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17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처리된 사진의 예시입니다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228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처리된 사진을 구글 드라이브에 업로드하여 탐지를 진행하고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결과를 다시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zip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파일로 다운로드 받았습니다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300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파일의 압축을 풀고 파이썬 코드를 이용해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 검출 빈도를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csv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파일로 저장했습니다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24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정리된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Csv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파일의 모습입니다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804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정리된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Csv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파일의 모습입니다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254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정리된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Csv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파일의 모습입니다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42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정리된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Csv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파일의 모습입니다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9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한편 인스타그램과 페이스북의 운영회사인 메타에서 실시한 설문조사에 따르면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SNS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이용자들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중에서도 메타의 서비스를 이용하는 고객들이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SNS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통해서 쇼핑에 관련한 영향을 상당히 받는다는 것 또한 알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37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최종적으로 정리하자면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저희의 추천 시스템은 이런 구조입니다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무신사에서 모은 시각적 데이터를 이용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YOLO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기반의 이미지 분류 모델을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무신사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태그 데이터와 인스타그램 태그 데이터를 이용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NLP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기반의 의미 텍스트 분류 모델과 표면 텍스트 분류 결과를 구축합니다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이 모델들을 이용해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데이터를 분석해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카테고리를 분류합니다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532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 서비스 시에는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두 가지 경우 모두 이미지 데이터와 태그 데이터를 기반으로 앞서 세운 모델을 통해 점수를 매기게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가지 다른 점은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서비스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번은 사용자가 존재하기에 사용자의 선택이 또 하나의 가중치로 들어가게 된다는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최종적으로는 두 서비스에서 동일하게 산출된 점수를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데이터프레임에 대입하여 최적의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추천하게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770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구축한 추천 시스템을 되돌아보면서 잘 된 점과 그렇지 못한 점에 대해 결론을 내릴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성능이 좋아 많은 데이터를 효율적으로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안정적으로 수집할 수 있었다면 더 안정적인 시스템을 구축할 수 있지 않았을까 하는 아쉬움이 남았습니다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 이미지 인식을 위해 모델을 학습시킬 때 더 많은 데이터를 사용했다면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혹은 학습을 오래 시킬 수 있었더라면 더 좋은 인식 성능으로 더 정확한 시스템이 가능했을 것으로 생각됩니다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마지막으로는 사용자에게 정보를 받을 때 인스타그램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피드는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워낙 균일하지 못한 데이터이기에 이에 대해 추천 시스템이 충분히 강건하지 못하다는 점이 아쉬웠습니다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긍정적이었던 점은 컨텐츠 기반으로 추천 시스템의 토대를 짰기에 앞서 언급한 기술적 문제들을 해결하고 기술적 정확도를 증대하면 넓은 범위에 적용 가능하다는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잠재력이 높다는 점이었습니다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실제로도 상품의 정보만을 원래 이용하고자 했지만 약간의 데이터 전처리로 사용자 정보 역시 받을 수 있는 시스템으로 간단히 확장할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67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팀원과 각자 맡은 역할입니다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89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팀원과 각자 맡은 역할입니다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599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팀원과 각자 맡은 역할입니다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4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인플루언서들에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대해 구독자들이 가지는 인식을 확인해 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2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CJ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산하 다이아 티비에서 실시한 조사 결과에 따르면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인플루언서들에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대해 긍정적인 반응을 보인다는 것 역시 확인할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마케팅의 경우에는 요즘 화두인 광고 차단 기술에도 면역이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광고와 컨텐츠가 혼재된 형태이기 때문이죠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저희는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상품 마케팅의 가능성을 볼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실제로 많은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인플루언서들이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광고를 하고 있는 것 또한 현실이고요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1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저희 추천 시스템의 주 목표는 시스템을 통해 상품에 어울리는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적절한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찾아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256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이처럼 매칭시켜 효과를 극대화하고자 함에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1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fc87ba00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fc87ba00_1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상품 정보를 이용한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추천 시스템을 구축하기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무신사와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인스타그램에서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각각 다음과 같은 정보를 크롤링하고자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인스타그램에서는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제시된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인플루언서에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대해 다음 정보를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무신사에서는 카테고리별로 관련 태그와 이미지 학습을 위한 이미지를 크롤링하여 모았습니다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스페이스바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 코드를 통해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크롤링을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구현하였습니다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0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726100" y="115775"/>
            <a:ext cx="3528000" cy="2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-164762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/>
          <p:nvPr/>
        </p:nvSpPr>
        <p:spPr>
          <a:xfrm rot="-5400000">
            <a:off x="3988138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105337" y="2225996"/>
            <a:ext cx="33993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2"/>
          </p:nvPr>
        </p:nvSpPr>
        <p:spPr>
          <a:xfrm>
            <a:off x="1105325" y="3315875"/>
            <a:ext cx="33993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3"/>
          </p:nvPr>
        </p:nvSpPr>
        <p:spPr>
          <a:xfrm>
            <a:off x="5247791" y="2225996"/>
            <a:ext cx="33993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4"/>
          </p:nvPr>
        </p:nvSpPr>
        <p:spPr>
          <a:xfrm>
            <a:off x="5247800" y="3315875"/>
            <a:ext cx="33993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 1">
  <p:cSld name="TITLE_AND_TWO_COLUMNS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726100" y="-773300"/>
            <a:ext cx="5135100" cy="2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" name="Google Shape;65;p12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700650" y="15855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2"/>
          </p:nvPr>
        </p:nvSpPr>
        <p:spPr>
          <a:xfrm>
            <a:off x="700650" y="23181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3"/>
          </p:nvPr>
        </p:nvSpPr>
        <p:spPr>
          <a:xfrm>
            <a:off x="3330150" y="15855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4"/>
          </p:nvPr>
        </p:nvSpPr>
        <p:spPr>
          <a:xfrm>
            <a:off x="3330150" y="23181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5"/>
          </p:nvPr>
        </p:nvSpPr>
        <p:spPr>
          <a:xfrm>
            <a:off x="5959650" y="15855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6"/>
          </p:nvPr>
        </p:nvSpPr>
        <p:spPr>
          <a:xfrm>
            <a:off x="5959650" y="23181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7"/>
          </p:nvPr>
        </p:nvSpPr>
        <p:spPr>
          <a:xfrm>
            <a:off x="700650" y="30816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8"/>
          </p:nvPr>
        </p:nvSpPr>
        <p:spPr>
          <a:xfrm>
            <a:off x="700650" y="38142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9"/>
          </p:nvPr>
        </p:nvSpPr>
        <p:spPr>
          <a:xfrm>
            <a:off x="3330150" y="30816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13"/>
          </p:nvPr>
        </p:nvSpPr>
        <p:spPr>
          <a:xfrm>
            <a:off x="3330150" y="38142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ubTitle" idx="14"/>
          </p:nvPr>
        </p:nvSpPr>
        <p:spPr>
          <a:xfrm>
            <a:off x="5959650" y="30816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5"/>
          </p:nvPr>
        </p:nvSpPr>
        <p:spPr>
          <a:xfrm>
            <a:off x="5959650" y="38142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3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4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6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TITLE_ONLY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 hasCustomPrompt="1"/>
          </p:nvPr>
        </p:nvSpPr>
        <p:spPr>
          <a:xfrm>
            <a:off x="542950" y="609775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sz="4400" b="1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1194950" y="1378775"/>
            <a:ext cx="6754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2" hasCustomPrompt="1"/>
          </p:nvPr>
        </p:nvSpPr>
        <p:spPr>
          <a:xfrm>
            <a:off x="542950" y="1833775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sz="4400" b="1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3"/>
          </p:nvPr>
        </p:nvSpPr>
        <p:spPr>
          <a:xfrm>
            <a:off x="1194950" y="2602775"/>
            <a:ext cx="6754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4" hasCustomPrompt="1"/>
          </p:nvPr>
        </p:nvSpPr>
        <p:spPr>
          <a:xfrm>
            <a:off x="542950" y="317635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sz="4400" b="1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5"/>
          </p:nvPr>
        </p:nvSpPr>
        <p:spPr>
          <a:xfrm>
            <a:off x="1194950" y="3945350"/>
            <a:ext cx="6754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slide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7FF"/>
              </a:solidFill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slide 1">
  <p:cSld name="ONE_COLUMN_TEXT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96300" y="-98500"/>
            <a:ext cx="41334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&amp; title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lide &amp; title">
  <p:cSld name="CUSTOM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/ Content">
  <p:cSld name="BLANK_1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/ Content 2">
  <p:cSld name="BLANK_1_1_1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  <a:highlight>
                <a:srgbClr val="FFFFFF"/>
              </a:highlight>
            </a:endParaRPr>
          </a:p>
        </p:txBody>
      </p:sp>
      <p:sp>
        <p:nvSpPr>
          <p:cNvPr id="131" name="Google Shape;131;p2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1335850" y="30259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2"/>
          </p:nvPr>
        </p:nvSpPr>
        <p:spPr>
          <a:xfrm>
            <a:off x="3373075" y="9883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 1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2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3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4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 idx="5" hasCustomPrompt="1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6" hasCustomPrompt="1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8" hasCustomPrompt="1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">
  <p:cSld name="SECTION_HEADER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477425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477425" y="2977225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 1">
  <p:cSld name="SECTION_HEADER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 flipH="1">
            <a:off x="5869750" y="2977225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2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1285875" y="1991650"/>
            <a:ext cx="4289400" cy="21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sz="4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 1">
  <p:cSld name="TITLE_AND_BODY_2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3485550" y="458225"/>
            <a:ext cx="3245100" cy="26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485550" y="3039325"/>
            <a:ext cx="22374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>
  <p:cSld name="TITLE_AND_BOD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3515048" y="3403220"/>
            <a:ext cx="5413200" cy="10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919800" y="1785425"/>
            <a:ext cx="47901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1.png"/><Relationship Id="rId2" Type="http://schemas.microsoft.com/office/2007/relationships/media" Target="../media/media27.m4a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7" Type="http://schemas.openxmlformats.org/officeDocument/2006/relationships/image" Target="../media/image1.png"/><Relationship Id="rId2" Type="http://schemas.microsoft.com/office/2007/relationships/media" Target="../media/media32.m4a"/><Relationship Id="rId1" Type="http://schemas.openxmlformats.org/officeDocument/2006/relationships/tags" Target="../tags/tag6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27.jp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4a"/><Relationship Id="rId7" Type="http://schemas.openxmlformats.org/officeDocument/2006/relationships/image" Target="../media/image1.png"/><Relationship Id="rId2" Type="http://schemas.microsoft.com/office/2007/relationships/media" Target="../media/media34.m4a"/><Relationship Id="rId1" Type="http://schemas.openxmlformats.org/officeDocument/2006/relationships/tags" Target="../tags/tag7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m4a"/><Relationship Id="rId7" Type="http://schemas.openxmlformats.org/officeDocument/2006/relationships/image" Target="../media/image1.png"/><Relationship Id="rId2" Type="http://schemas.microsoft.com/office/2007/relationships/media" Target="../media/media35.m4a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93649" y="639599"/>
            <a:ext cx="2484945" cy="1046410"/>
          </a:xfrm>
          <a:prstGeom prst="rect">
            <a:avLst/>
          </a:prstGeom>
        </p:spPr>
        <p:txBody>
          <a:bodyPr spcFirstLastPara="1" wrap="non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패션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br>
              <a:rPr lang="en-US" altLang="ko-KR" sz="2800" dirty="0">
                <a:solidFill>
                  <a:schemeClr val="tx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</a:br>
            <a:r>
              <a:rPr lang="ko-KR" altLang="en-US" sz="2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추천 시스템</a:t>
            </a:r>
            <a:endParaRPr sz="2800" dirty="0">
              <a:solidFill>
                <a:srgbClr val="515BD4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Google Shape;163;p26">
            <a:extLst>
              <a:ext uri="{FF2B5EF4-FFF2-40B4-BE49-F238E27FC236}">
                <a16:creationId xmlns:a16="http://schemas.microsoft.com/office/drawing/2014/main" id="{60DDC5F2-E05A-ED66-C76B-CD632B83BD3B}"/>
              </a:ext>
            </a:extLst>
          </p:cNvPr>
          <p:cNvSpPr txBox="1">
            <a:spLocks/>
          </p:cNvSpPr>
          <p:nvPr/>
        </p:nvSpPr>
        <p:spPr>
          <a:xfrm>
            <a:off x="193649" y="372469"/>
            <a:ext cx="145100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Font typeface="Montserrat ExtraBold"/>
              <a:buNone/>
              <a:defRPr sz="4600" b="0" i="0" u="none" strike="noStrike" cap="none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2023 KUIAI </a:t>
            </a:r>
            <a:r>
              <a:rPr lang="ko-KR" altLang="en-US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해커톤</a:t>
            </a:r>
            <a:endParaRPr lang="en-US" altLang="ko-KR" sz="1200" dirty="0">
              <a:solidFill>
                <a:schemeClr val="bg2">
                  <a:lumMod val="60000"/>
                  <a:lumOff val="40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E9C74D-5464-740E-1850-BA7A7332580A}"/>
              </a:ext>
            </a:extLst>
          </p:cNvPr>
          <p:cNvCxnSpPr>
            <a:cxnSpLocks/>
          </p:cNvCxnSpPr>
          <p:nvPr/>
        </p:nvCxnSpPr>
        <p:spPr>
          <a:xfrm>
            <a:off x="193649" y="331837"/>
            <a:ext cx="8756702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4B858D-6141-4B85-0797-4BDE9A6B5F98}"/>
              </a:ext>
            </a:extLst>
          </p:cNvPr>
          <p:cNvCxnSpPr>
            <a:cxnSpLocks/>
          </p:cNvCxnSpPr>
          <p:nvPr/>
        </p:nvCxnSpPr>
        <p:spPr>
          <a:xfrm>
            <a:off x="193649" y="4811663"/>
            <a:ext cx="8756702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63;p26">
            <a:extLst>
              <a:ext uri="{FF2B5EF4-FFF2-40B4-BE49-F238E27FC236}">
                <a16:creationId xmlns:a16="http://schemas.microsoft.com/office/drawing/2014/main" id="{C4798CF1-2212-B4AD-4D06-052196D74C7C}"/>
              </a:ext>
            </a:extLst>
          </p:cNvPr>
          <p:cNvSpPr txBox="1">
            <a:spLocks/>
          </p:cNvSpPr>
          <p:nvPr/>
        </p:nvSpPr>
        <p:spPr>
          <a:xfrm>
            <a:off x="6824884" y="3980697"/>
            <a:ext cx="220922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Font typeface="Montserrat ExtraBold"/>
              <a:buNone/>
              <a:defRPr sz="4600" b="0" i="0" u="none" strike="noStrike" cap="none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>
              <a:lnSpc>
                <a:spcPct val="150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Team</a:t>
            </a:r>
            <a:r>
              <a:rPr lang="en-US" altLang="ko-KR" sz="1400" dirty="0">
                <a:solidFill>
                  <a:srgbClr val="165CAA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400" dirty="0" err="1">
                <a:solidFill>
                  <a:srgbClr val="165CAA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</a:t>
            </a:r>
            <a:r>
              <a:rPr lang="en-US" altLang="ko-KR" sz="1400" dirty="0" err="1">
                <a:solidFill>
                  <a:srgbClr val="4B8BB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P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E873"/>
                </a:highlight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y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Know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</a:b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신건우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배지환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윤호열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서재원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9342FCF-F718-8D5F-AA3C-455B9B7B9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0"/>
    </mc:Choice>
    <mc:Fallback xmlns="">
      <p:transition spd="slow" advTm="12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방법 및 설명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871831" y="260479"/>
            <a:ext cx="707520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481189" y="832129"/>
            <a:ext cx="198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인스타그램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51D5E4-473B-B3B4-3304-157B0DC6F08D}"/>
              </a:ext>
            </a:extLst>
          </p:cNvPr>
          <p:cNvSpPr/>
          <p:nvPr/>
        </p:nvSpPr>
        <p:spPr>
          <a:xfrm>
            <a:off x="348342" y="740241"/>
            <a:ext cx="8598691" cy="4013178"/>
          </a:xfrm>
          <a:prstGeom prst="rect">
            <a:avLst/>
          </a:prstGeom>
          <a:noFill/>
          <a:ln w="15875" cap="rnd">
            <a:gradFill>
              <a:gsLst>
                <a:gs pos="0">
                  <a:srgbClr val="DD2A7B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00000">
                  <a:srgbClr val="515BD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0A96-5FA2-4126-F9A2-CC7A0FC97B66}"/>
              </a:ext>
            </a:extLst>
          </p:cNvPr>
          <p:cNvSpPr txBox="1"/>
          <p:nvPr/>
        </p:nvSpPr>
        <p:spPr>
          <a:xfrm>
            <a:off x="481189" y="1508792"/>
            <a:ext cx="1318582" cy="199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날짜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좋아요 수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댓글 수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본문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이미지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해시태그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D182BA-39BF-51F0-8224-F63C10C92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75" y="1286591"/>
            <a:ext cx="5474258" cy="257031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C09FB-C8A1-1FE2-B78C-DCB15403AE6D}"/>
              </a:ext>
            </a:extLst>
          </p:cNvPr>
          <p:cNvSpPr txBox="1"/>
          <p:nvPr/>
        </p:nvSpPr>
        <p:spPr>
          <a:xfrm>
            <a:off x="2971875" y="3955901"/>
            <a:ext cx="5474259" cy="698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B</a:t>
            </a:r>
            <a:r>
              <a:rPr lang="en-US" altLang="ko-KR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eautifulSoup</a:t>
            </a: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와 </a:t>
            </a:r>
            <a:r>
              <a:rPr lang="en-US" altLang="ko-K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selenium </a:t>
            </a: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크롤링용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계정을 이용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인플루언서마다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개 게시물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0E65A8-E514-B103-C00A-06AE9314668B}"/>
              </a:ext>
            </a:extLst>
          </p:cNvPr>
          <p:cNvCxnSpPr/>
          <p:nvPr/>
        </p:nvCxnSpPr>
        <p:spPr>
          <a:xfrm>
            <a:off x="2971875" y="3970415"/>
            <a:ext cx="5474258" cy="0"/>
          </a:xfrm>
          <a:prstGeom prst="line">
            <a:avLst/>
          </a:prstGeom>
          <a:ln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D43BAB-3315-CA15-8ADB-F32F8DAAC6E5}"/>
              </a:ext>
            </a:extLst>
          </p:cNvPr>
          <p:cNvSpPr txBox="1"/>
          <p:nvPr/>
        </p:nvSpPr>
        <p:spPr>
          <a:xfrm>
            <a:off x="6432475" y="3440535"/>
            <a:ext cx="2013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코드 </a:t>
            </a:r>
            <a:r>
              <a:rPr lang="en-US" altLang="ko-KR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: </a:t>
            </a:r>
            <a:r>
              <a:rPr lang="ko-KR" altLang="en-US" sz="105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인플루언서</a:t>
            </a:r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05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피드</a:t>
            </a:r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수 확인</a:t>
            </a:r>
            <a:endParaRPr lang="en-US" altLang="ko-KR" sz="105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Multiprocessing data crawling</a:t>
            </a:r>
            <a:endParaRPr lang="ko-KR" altLang="en-US" sz="105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2BC88FF-F211-EBD6-CD1B-D650B6C98A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194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304">
        <p159:morph option="byObject"/>
      </p:transition>
    </mc:Choice>
    <mc:Fallback xmlns="">
      <p:transition spd="slow" advTm="423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방법 및 설명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871831" y="260479"/>
            <a:ext cx="707520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481189" y="832129"/>
            <a:ext cx="198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인스타그램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51D5E4-473B-B3B4-3304-157B0DC6F08D}"/>
              </a:ext>
            </a:extLst>
          </p:cNvPr>
          <p:cNvSpPr/>
          <p:nvPr/>
        </p:nvSpPr>
        <p:spPr>
          <a:xfrm>
            <a:off x="348342" y="740241"/>
            <a:ext cx="8598691" cy="4013178"/>
          </a:xfrm>
          <a:prstGeom prst="rect">
            <a:avLst/>
          </a:prstGeom>
          <a:noFill/>
          <a:ln w="15875" cap="rnd">
            <a:gradFill>
              <a:gsLst>
                <a:gs pos="0">
                  <a:srgbClr val="DD2A7B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00000">
                  <a:srgbClr val="515BD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0A96-5FA2-4126-F9A2-CC7A0FC97B66}"/>
              </a:ext>
            </a:extLst>
          </p:cNvPr>
          <p:cNvSpPr txBox="1"/>
          <p:nvPr/>
        </p:nvSpPr>
        <p:spPr>
          <a:xfrm>
            <a:off x="481189" y="1508792"/>
            <a:ext cx="1318582" cy="199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날짜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좋아요 수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댓글 수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본문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이미지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해시태그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C09FB-C8A1-1FE2-B78C-DCB15403AE6D}"/>
              </a:ext>
            </a:extLst>
          </p:cNvPr>
          <p:cNvSpPr txBox="1"/>
          <p:nvPr/>
        </p:nvSpPr>
        <p:spPr>
          <a:xfrm>
            <a:off x="2971875" y="4028471"/>
            <a:ext cx="5474259" cy="37535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Dataframe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으로 저장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0E65A8-E514-B103-C00A-06AE9314668B}"/>
              </a:ext>
            </a:extLst>
          </p:cNvPr>
          <p:cNvCxnSpPr/>
          <p:nvPr/>
        </p:nvCxnSpPr>
        <p:spPr>
          <a:xfrm>
            <a:off x="2971875" y="3970415"/>
            <a:ext cx="5474258" cy="0"/>
          </a:xfrm>
          <a:prstGeom prst="line">
            <a:avLst/>
          </a:prstGeom>
          <a:ln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EB2824-9DE9-3E07-0512-2B0F50820D10}"/>
              </a:ext>
            </a:extLst>
          </p:cNvPr>
          <p:cNvGrpSpPr>
            <a:grpSpLocks noChangeAspect="1"/>
          </p:cNvGrpSpPr>
          <p:nvPr/>
        </p:nvGrpSpPr>
        <p:grpSpPr>
          <a:xfrm>
            <a:off x="2970533" y="1397119"/>
            <a:ext cx="5475600" cy="2349262"/>
            <a:chOff x="3369435" y="1416904"/>
            <a:chExt cx="5015098" cy="21516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D9C9337-A132-EFB0-173C-F6FECEBFF325}"/>
                </a:ext>
              </a:extLst>
            </p:cNvPr>
            <p:cNvSpPr/>
            <p:nvPr/>
          </p:nvSpPr>
          <p:spPr>
            <a:xfrm>
              <a:off x="3369435" y="2487277"/>
              <a:ext cx="1966686" cy="1081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276239-6500-E4D7-2B9F-3773389A3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8678"/>
            <a:stretch/>
          </p:blipFill>
          <p:spPr>
            <a:xfrm>
              <a:off x="3369435" y="1416904"/>
              <a:ext cx="5015098" cy="108393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D4B767-E250-9B69-A4C7-148DFFC3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587"/>
            <a:stretch/>
          </p:blipFill>
          <p:spPr>
            <a:xfrm>
              <a:off x="5161245" y="2479862"/>
              <a:ext cx="3223287" cy="1083939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6B4E23F-839E-A39C-EEF1-34B74EFCF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0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312">
        <p159:morph option="byObject"/>
      </p:transition>
    </mc:Choice>
    <mc:Fallback xmlns="">
      <p:transition spd="slow" advTm="93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방법 및 설명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871831" y="260479"/>
            <a:ext cx="707520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452651-7900-D8F1-35C8-6C520B24E91A}"/>
              </a:ext>
            </a:extLst>
          </p:cNvPr>
          <p:cNvSpPr txBox="1"/>
          <p:nvPr/>
        </p:nvSpPr>
        <p:spPr>
          <a:xfrm>
            <a:off x="1698710" y="1042544"/>
            <a:ext cx="832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01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0EFD4B5-7AC2-855C-3BB4-B8E742324275}"/>
              </a:ext>
            </a:extLst>
          </p:cNvPr>
          <p:cNvCxnSpPr>
            <a:cxnSpLocks/>
          </p:cNvCxnSpPr>
          <p:nvPr/>
        </p:nvCxnSpPr>
        <p:spPr>
          <a:xfrm>
            <a:off x="1810222" y="1394925"/>
            <a:ext cx="96644" cy="0"/>
          </a:xfrm>
          <a:prstGeom prst="line">
            <a:avLst/>
          </a:prstGeom>
          <a:ln w="19050" cap="rnd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6DA13A-0E68-7D93-5F55-1A0B15CF6133}"/>
              </a:ext>
            </a:extLst>
          </p:cNvPr>
          <p:cNvSpPr txBox="1"/>
          <p:nvPr/>
        </p:nvSpPr>
        <p:spPr>
          <a:xfrm>
            <a:off x="1698710" y="2109770"/>
            <a:ext cx="2178205" cy="199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날짜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좋아요 수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댓글 수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본문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이미지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해시태그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8AEC73-8830-CC5B-FBE7-C5D9A399B49C}"/>
              </a:ext>
            </a:extLst>
          </p:cNvPr>
          <p:cNvSpPr txBox="1"/>
          <p:nvPr/>
        </p:nvSpPr>
        <p:spPr>
          <a:xfrm>
            <a:off x="1698710" y="1622926"/>
            <a:ext cx="156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인스타그램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B2186-C819-BF1A-6D5E-7B549C43BD18}"/>
              </a:ext>
            </a:extLst>
          </p:cNvPr>
          <p:cNvSpPr/>
          <p:nvPr/>
        </p:nvSpPr>
        <p:spPr>
          <a:xfrm>
            <a:off x="1587198" y="817292"/>
            <a:ext cx="2289717" cy="3508917"/>
          </a:xfrm>
          <a:prstGeom prst="rect">
            <a:avLst/>
          </a:prstGeom>
          <a:noFill/>
          <a:ln w="15875" cap="rnd">
            <a:gradFill>
              <a:gsLst>
                <a:gs pos="0">
                  <a:srgbClr val="DD2A7B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00000">
                  <a:srgbClr val="515BD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F74FFD-D8FC-4230-0AF8-F1AD6D459F4D}"/>
              </a:ext>
            </a:extLst>
          </p:cNvPr>
          <p:cNvSpPr/>
          <p:nvPr/>
        </p:nvSpPr>
        <p:spPr>
          <a:xfrm>
            <a:off x="5267085" y="817292"/>
            <a:ext cx="2289717" cy="3508917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BFD63-4FD4-2A7C-8C82-584BC1FFE521}"/>
              </a:ext>
            </a:extLst>
          </p:cNvPr>
          <p:cNvSpPr txBox="1"/>
          <p:nvPr/>
        </p:nvSpPr>
        <p:spPr>
          <a:xfrm>
            <a:off x="5378597" y="1042543"/>
            <a:ext cx="832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02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A9DA9B-869D-3DA4-B871-5535804EEDF2}"/>
              </a:ext>
            </a:extLst>
          </p:cNvPr>
          <p:cNvCxnSpPr>
            <a:cxnSpLocks/>
          </p:cNvCxnSpPr>
          <p:nvPr/>
        </p:nvCxnSpPr>
        <p:spPr>
          <a:xfrm>
            <a:off x="5490109" y="1394924"/>
            <a:ext cx="96644" cy="0"/>
          </a:xfrm>
          <a:prstGeom prst="line">
            <a:avLst/>
          </a:prstGeom>
          <a:ln w="190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D3D42E-D4F7-6B21-E59E-8D1E34DCAA03}"/>
              </a:ext>
            </a:extLst>
          </p:cNvPr>
          <p:cNvSpPr txBox="1"/>
          <p:nvPr/>
        </p:nvSpPr>
        <p:spPr>
          <a:xfrm>
            <a:off x="5378597" y="2109770"/>
            <a:ext cx="2178205" cy="191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카테고리별 태그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카테고리별 이미지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03E52-86D7-B1DB-3737-5FBF5CB96164}"/>
              </a:ext>
            </a:extLst>
          </p:cNvPr>
          <p:cNvSpPr txBox="1"/>
          <p:nvPr/>
        </p:nvSpPr>
        <p:spPr>
          <a:xfrm>
            <a:off x="5378597" y="1622925"/>
            <a:ext cx="156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무신사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FC819B7-11F9-EAC6-D22B-94FB6BCBE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3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208">
        <p159:morph option="byObject"/>
      </p:transition>
    </mc:Choice>
    <mc:Fallback xmlns="">
      <p:transition spd="slow" advTm="62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방법 및 설명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871831" y="260479"/>
            <a:ext cx="707520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481189" y="832129"/>
            <a:ext cx="1260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무신사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51D5E4-473B-B3B4-3304-157B0DC6F08D}"/>
              </a:ext>
            </a:extLst>
          </p:cNvPr>
          <p:cNvSpPr/>
          <p:nvPr/>
        </p:nvSpPr>
        <p:spPr>
          <a:xfrm>
            <a:off x="348342" y="740241"/>
            <a:ext cx="8598691" cy="4013178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0A96-5FA2-4126-F9A2-CC7A0FC97B66}"/>
              </a:ext>
            </a:extLst>
          </p:cNvPr>
          <p:cNvSpPr txBox="1"/>
          <p:nvPr/>
        </p:nvSpPr>
        <p:spPr>
          <a:xfrm>
            <a:off x="481188" y="1508792"/>
            <a:ext cx="1855611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카테고리별 태그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카테고리별 이미지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040A042-C4AE-5344-FFD2-5E1FFB265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2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36">
        <p159:morph option="byObject"/>
      </p:transition>
    </mc:Choice>
    <mc:Fallback xmlns="">
      <p:transition spd="slow" advTm="3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722861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자연어 처리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–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무신사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태그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560614"/>
            <a:ext cx="4600298" cy="46935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Deep Walk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알고리즘의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Random Walk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에서 아이디어 착안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87033-4F3E-F220-5321-E0A5C74B3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/>
          <a:stretch/>
        </p:blipFill>
        <p:spPr bwMode="auto">
          <a:xfrm>
            <a:off x="408726" y="2356238"/>
            <a:ext cx="2438978" cy="25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02DB6F-3076-B69F-1AED-D134DCD5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95" y="2356238"/>
            <a:ext cx="2066512" cy="1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5D315-432A-17EF-7D11-E447C9F338FD}"/>
              </a:ext>
            </a:extLst>
          </p:cNvPr>
          <p:cNvSpPr txBox="1"/>
          <p:nvPr/>
        </p:nvSpPr>
        <p:spPr>
          <a:xfrm>
            <a:off x="5543005" y="2356238"/>
            <a:ext cx="4332515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Root Node = 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Walk – Length = 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Possible Sequence : [A, B, E, D, F]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Possible Sequence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를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마치 문장으로 사용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!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69C973D-9810-C5BC-9F39-FF1F7B45D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2416">
        <p159:morph option="byObject"/>
      </p:transition>
    </mc:Choice>
    <mc:Fallback xmlns="">
      <p:transition spd="slow" advTm="1324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02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722861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자연어 처리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–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무신사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태그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3529492" cy="9002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무신사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상품 태그에 자연어 처리 알고리즘 적용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53AB1-BBD2-FBAB-D6E1-2B821E2F1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16"/>
          <a:stretch/>
        </p:blipFill>
        <p:spPr>
          <a:xfrm>
            <a:off x="404110" y="2402438"/>
            <a:ext cx="5799725" cy="7315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C31DA9-2680-AC2F-1F24-3F0A5EF1C5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681" r="17966" b="21908"/>
          <a:stretch/>
        </p:blipFill>
        <p:spPr>
          <a:xfrm>
            <a:off x="404110" y="3692098"/>
            <a:ext cx="3715044" cy="8214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59D3A8-BC43-89F6-5691-6DA349D76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160" y="3698750"/>
            <a:ext cx="3918858" cy="808126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E652A0E-E6E5-41D6-182E-29F5A4A92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672">
        <p159:morph option="byObject"/>
      </p:transition>
    </mc:Choice>
    <mc:Fallback xmlns="">
      <p:transition spd="slow" advTm="366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948884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자연어 처리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–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표면적 유사도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50B2D1-177F-99AA-797D-26574AC04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94" y="1767870"/>
            <a:ext cx="7772400" cy="2949824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639A0E0C-4193-B08F-5CD3-ADFF1AF078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0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6464">
        <p159:morph option="byObject"/>
      </p:transition>
    </mc:Choice>
    <mc:Fallback xmlns="">
      <p:transition spd="slow" advTm="46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948884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자연어 처리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–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표면적 유사도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AE8BC1-0CD5-2EFD-03C0-C5CE4D7AF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94" y="1667769"/>
            <a:ext cx="4557915" cy="330344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8384BF1-BA47-5E71-8C00-085F3155B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728">
        <p159:morph option="byObject"/>
      </p:transition>
    </mc:Choice>
    <mc:Fallback xmlns="">
      <p:transition spd="slow" advTm="257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방법 및 설명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871831" y="260479"/>
            <a:ext cx="707520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481189" y="832129"/>
            <a:ext cx="1260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무신사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51D5E4-473B-B3B4-3304-157B0DC6F08D}"/>
              </a:ext>
            </a:extLst>
          </p:cNvPr>
          <p:cNvSpPr/>
          <p:nvPr/>
        </p:nvSpPr>
        <p:spPr>
          <a:xfrm>
            <a:off x="348342" y="740241"/>
            <a:ext cx="8598691" cy="4013178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0A96-5FA2-4126-F9A2-CC7A0FC97B66}"/>
              </a:ext>
            </a:extLst>
          </p:cNvPr>
          <p:cNvSpPr txBox="1"/>
          <p:nvPr/>
        </p:nvSpPr>
        <p:spPr>
          <a:xfrm>
            <a:off x="481188" y="1508792"/>
            <a:ext cx="1855611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카테고리별 태그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카테고리별 이미지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C09FB-C8A1-1FE2-B78C-DCB15403AE6D}"/>
              </a:ext>
            </a:extLst>
          </p:cNvPr>
          <p:cNvSpPr txBox="1"/>
          <p:nvPr/>
        </p:nvSpPr>
        <p:spPr>
          <a:xfrm>
            <a:off x="2966136" y="3968531"/>
            <a:ext cx="5474259" cy="6119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B</a:t>
            </a:r>
            <a:r>
              <a:rPr lang="en-US" altLang="ko-KR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eautifulSoup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사용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무신사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코디숍에서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카테고리별로 전체 태그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0E65A8-E514-B103-C00A-06AE9314668B}"/>
              </a:ext>
            </a:extLst>
          </p:cNvPr>
          <p:cNvCxnSpPr/>
          <p:nvPr/>
        </p:nvCxnSpPr>
        <p:spPr>
          <a:xfrm>
            <a:off x="2967478" y="3847046"/>
            <a:ext cx="547425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B6BCBD9-74E8-DDA2-DDE0-48003A436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95" y="1413288"/>
            <a:ext cx="5475600" cy="216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32D46-AD50-85A8-36C5-2D3A9A43DC0A}"/>
              </a:ext>
            </a:extLst>
          </p:cNvPr>
          <p:cNvSpPr txBox="1"/>
          <p:nvPr/>
        </p:nvSpPr>
        <p:spPr>
          <a:xfrm>
            <a:off x="6074568" y="3314244"/>
            <a:ext cx="2365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코드 </a:t>
            </a:r>
            <a:r>
              <a:rPr lang="en-US" altLang="ko-KR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: Tag data crawling by category</a:t>
            </a:r>
            <a:endParaRPr lang="ko-KR" altLang="en-US" sz="105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C4BDEAA-8814-8FBB-4FF7-ADEC27581A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53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760">
        <p159:morph option="byObject"/>
      </p:transition>
    </mc:Choice>
    <mc:Fallback xmlns="">
      <p:transition spd="slow" advTm="217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방법 및 설명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871831" y="260479"/>
            <a:ext cx="707520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481189" y="832129"/>
            <a:ext cx="1260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무신사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51D5E4-473B-B3B4-3304-157B0DC6F08D}"/>
              </a:ext>
            </a:extLst>
          </p:cNvPr>
          <p:cNvSpPr/>
          <p:nvPr/>
        </p:nvSpPr>
        <p:spPr>
          <a:xfrm>
            <a:off x="348342" y="740241"/>
            <a:ext cx="8598691" cy="4013178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0A96-5FA2-4126-F9A2-CC7A0FC97B66}"/>
              </a:ext>
            </a:extLst>
          </p:cNvPr>
          <p:cNvSpPr txBox="1"/>
          <p:nvPr/>
        </p:nvSpPr>
        <p:spPr>
          <a:xfrm>
            <a:off x="481188" y="1508792"/>
            <a:ext cx="1855611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카테고리별 태그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카테고리별 이미지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C09FB-C8A1-1FE2-B78C-DCB15403AE6D}"/>
              </a:ext>
            </a:extLst>
          </p:cNvPr>
          <p:cNvSpPr txBox="1"/>
          <p:nvPr/>
        </p:nvSpPr>
        <p:spPr>
          <a:xfrm>
            <a:off x="2966136" y="3304487"/>
            <a:ext cx="5474259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크롤링한 태그 예시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0E65A8-E514-B103-C00A-06AE9314668B}"/>
              </a:ext>
            </a:extLst>
          </p:cNvPr>
          <p:cNvCxnSpPr/>
          <p:nvPr/>
        </p:nvCxnSpPr>
        <p:spPr>
          <a:xfrm>
            <a:off x="2966137" y="3199345"/>
            <a:ext cx="547425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710A742-6803-155F-7030-A5B2F059B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136" y="1804162"/>
            <a:ext cx="5475600" cy="107728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862BA6F-68C9-772A-B583-1BDFD1CC0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24">
        <p159:morph option="byObject"/>
      </p:transition>
    </mc:Choice>
    <mc:Fallback xmlns="">
      <p:transition spd="slow" advTm="34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6">
            <a:extLst>
              <a:ext uri="{FF2B5EF4-FFF2-40B4-BE49-F238E27FC236}">
                <a16:creationId xmlns:a16="http://schemas.microsoft.com/office/drawing/2014/main" id="{0017F545-3182-A4F8-3325-1FD42C93AD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7402" y="381607"/>
            <a:ext cx="909194" cy="677078"/>
          </a:xfrm>
          <a:prstGeom prst="rect">
            <a:avLst/>
          </a:prstGeom>
        </p:spPr>
        <p:txBody>
          <a:bodyPr spcFirstLastPara="1" wrap="non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목차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8751ABE-122B-8142-F874-A4EEBBA28019}"/>
              </a:ext>
            </a:extLst>
          </p:cNvPr>
          <p:cNvCxnSpPr>
            <a:cxnSpLocks/>
          </p:cNvCxnSpPr>
          <p:nvPr/>
        </p:nvCxnSpPr>
        <p:spPr>
          <a:xfrm>
            <a:off x="2100129" y="1162475"/>
            <a:ext cx="494374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CC40D68-E3F4-AB52-99BC-56AA9BECD49E}"/>
              </a:ext>
            </a:extLst>
          </p:cNvPr>
          <p:cNvGrpSpPr/>
          <p:nvPr/>
        </p:nvGrpSpPr>
        <p:grpSpPr>
          <a:xfrm>
            <a:off x="3342151" y="1413558"/>
            <a:ext cx="2459699" cy="2777074"/>
            <a:chOff x="2479564" y="1413558"/>
            <a:chExt cx="2459699" cy="27770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991D2-AF9A-CD71-341F-B1CF02837ABF}"/>
                </a:ext>
              </a:extLst>
            </p:cNvPr>
            <p:cNvSpPr txBox="1"/>
            <p:nvPr/>
          </p:nvSpPr>
          <p:spPr>
            <a:xfrm>
              <a:off x="2859211" y="1413558"/>
              <a:ext cx="17938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프로젝트 배경 및 목표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47CECE-A39C-3DD3-351B-CA233173E53E}"/>
                </a:ext>
              </a:extLst>
            </p:cNvPr>
            <p:cNvSpPr txBox="1"/>
            <p:nvPr/>
          </p:nvSpPr>
          <p:spPr>
            <a:xfrm>
              <a:off x="2859211" y="1907417"/>
              <a:ext cx="2080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데이터 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크롤링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방법 및 설명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EC999C-5BB1-DCFA-ADB5-83A5CD31F31A}"/>
                </a:ext>
              </a:extLst>
            </p:cNvPr>
            <p:cNvSpPr txBox="1"/>
            <p:nvPr/>
          </p:nvSpPr>
          <p:spPr>
            <a:xfrm>
              <a:off x="2859211" y="2385036"/>
              <a:ext cx="2080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데이터 분석 내용 및 결과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490BE1-16FC-E5E0-3C0D-E8788F12248C}"/>
                </a:ext>
              </a:extLst>
            </p:cNvPr>
            <p:cNvSpPr txBox="1"/>
            <p:nvPr/>
          </p:nvSpPr>
          <p:spPr>
            <a:xfrm>
              <a:off x="2859211" y="2895135"/>
              <a:ext cx="1193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추천 알고리즘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0200B5-0852-164C-F1C3-10F655D94F74}"/>
                </a:ext>
              </a:extLst>
            </p:cNvPr>
            <p:cNvSpPr txBox="1"/>
            <p:nvPr/>
          </p:nvSpPr>
          <p:spPr>
            <a:xfrm>
              <a:off x="2859211" y="3388994"/>
              <a:ext cx="1193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추천 시스템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ACC614-2A84-A3E6-4414-E6327B56FDD9}"/>
                </a:ext>
              </a:extLst>
            </p:cNvPr>
            <p:cNvSpPr txBox="1"/>
            <p:nvPr/>
          </p:nvSpPr>
          <p:spPr>
            <a:xfrm>
              <a:off x="2859211" y="3882855"/>
              <a:ext cx="5723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결론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C0310C-2A66-E66A-A8E5-66B7239100A9}"/>
                </a:ext>
              </a:extLst>
            </p:cNvPr>
            <p:cNvSpPr/>
            <p:nvPr/>
          </p:nvSpPr>
          <p:spPr>
            <a:xfrm>
              <a:off x="2479566" y="1465416"/>
              <a:ext cx="379645" cy="204059"/>
            </a:xfrm>
            <a:prstGeom prst="rect">
              <a:avLst/>
            </a:prstGeom>
            <a:solidFill>
              <a:srgbClr val="DD2A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  <a:sym typeface="Arial"/>
                </a:rPr>
                <a:t>01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C492F7-FDC7-FA69-CA50-5AE6B7F554B3}"/>
                </a:ext>
              </a:extLst>
            </p:cNvPr>
            <p:cNvSpPr/>
            <p:nvPr/>
          </p:nvSpPr>
          <p:spPr>
            <a:xfrm>
              <a:off x="2479566" y="1961336"/>
              <a:ext cx="379645" cy="204059"/>
            </a:xfrm>
            <a:prstGeom prst="rect">
              <a:avLst/>
            </a:prstGeom>
            <a:solidFill>
              <a:srgbClr val="DD2A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  <a:sym typeface="Arial"/>
                </a:rPr>
                <a:t>02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E24F23-76D5-A35C-B4F1-06D4609DA469}"/>
                </a:ext>
              </a:extLst>
            </p:cNvPr>
            <p:cNvSpPr/>
            <p:nvPr/>
          </p:nvSpPr>
          <p:spPr>
            <a:xfrm>
              <a:off x="2479566" y="2434819"/>
              <a:ext cx="379645" cy="204059"/>
            </a:xfrm>
            <a:prstGeom prst="rect">
              <a:avLst/>
            </a:prstGeom>
            <a:solidFill>
              <a:srgbClr val="DD2A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  <a:sym typeface="Arial"/>
                </a:rPr>
                <a:t>03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197605-B8AA-42C0-4D3C-E4A3CC22CD02}"/>
                </a:ext>
              </a:extLst>
            </p:cNvPr>
            <p:cNvSpPr/>
            <p:nvPr/>
          </p:nvSpPr>
          <p:spPr>
            <a:xfrm>
              <a:off x="2479565" y="2946993"/>
              <a:ext cx="379645" cy="204059"/>
            </a:xfrm>
            <a:prstGeom prst="rect">
              <a:avLst/>
            </a:prstGeom>
            <a:solidFill>
              <a:srgbClr val="DD2A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  <a:sym typeface="Arial"/>
                </a:rPr>
                <a:t>04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8B662B-D31A-8F7D-B894-DD2BC807608D}"/>
                </a:ext>
              </a:extLst>
            </p:cNvPr>
            <p:cNvSpPr/>
            <p:nvPr/>
          </p:nvSpPr>
          <p:spPr>
            <a:xfrm>
              <a:off x="2479565" y="3442913"/>
              <a:ext cx="379645" cy="204059"/>
            </a:xfrm>
            <a:prstGeom prst="rect">
              <a:avLst/>
            </a:prstGeom>
            <a:solidFill>
              <a:srgbClr val="DD2A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  <a:sym typeface="Arial"/>
                </a:rPr>
                <a:t>05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A9A39B-2B0E-B96E-4A61-48E0BCB73D09}"/>
                </a:ext>
              </a:extLst>
            </p:cNvPr>
            <p:cNvSpPr/>
            <p:nvPr/>
          </p:nvSpPr>
          <p:spPr>
            <a:xfrm>
              <a:off x="2479564" y="3938386"/>
              <a:ext cx="379645" cy="204059"/>
            </a:xfrm>
            <a:prstGeom prst="rect">
              <a:avLst/>
            </a:prstGeom>
            <a:solidFill>
              <a:srgbClr val="DD2A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  <a:sym typeface="Arial"/>
                </a:rPr>
                <a:t>06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D1218C1-7490-D888-3626-2E843698A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3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6"/>
    </mc:Choice>
    <mc:Fallback xmlns="">
      <p:transition spd="slow" advTm="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CBA0EE-1229-F742-71C2-2FDFF1E56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95" y="1423028"/>
            <a:ext cx="5475600" cy="218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방법 및 설명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871831" y="260479"/>
            <a:ext cx="707520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481189" y="832129"/>
            <a:ext cx="1260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무신사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51D5E4-473B-B3B4-3304-157B0DC6F08D}"/>
              </a:ext>
            </a:extLst>
          </p:cNvPr>
          <p:cNvSpPr/>
          <p:nvPr/>
        </p:nvSpPr>
        <p:spPr>
          <a:xfrm>
            <a:off x="348342" y="740241"/>
            <a:ext cx="8598691" cy="4013178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0A96-5FA2-4126-F9A2-CC7A0FC97B66}"/>
              </a:ext>
            </a:extLst>
          </p:cNvPr>
          <p:cNvSpPr txBox="1"/>
          <p:nvPr/>
        </p:nvSpPr>
        <p:spPr>
          <a:xfrm>
            <a:off x="481188" y="1508792"/>
            <a:ext cx="1855611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카테고리별 태그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카테고리별 이미지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C09FB-C8A1-1FE2-B78C-DCB15403AE6D}"/>
              </a:ext>
            </a:extLst>
          </p:cNvPr>
          <p:cNvSpPr txBox="1"/>
          <p:nvPr/>
        </p:nvSpPr>
        <p:spPr>
          <a:xfrm>
            <a:off x="2966136" y="3968531"/>
            <a:ext cx="5474259" cy="6119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B</a:t>
            </a:r>
            <a:r>
              <a:rPr lang="en-US" altLang="ko-KR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eautifulSoup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사용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무신사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코디숍에서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카테고리별로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161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개의 이미지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0E65A8-E514-B103-C00A-06AE9314668B}"/>
              </a:ext>
            </a:extLst>
          </p:cNvPr>
          <p:cNvCxnSpPr/>
          <p:nvPr/>
        </p:nvCxnSpPr>
        <p:spPr>
          <a:xfrm>
            <a:off x="2967478" y="3847046"/>
            <a:ext cx="547425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6318E2-9A24-87C1-CAA9-0F6791D37163}"/>
              </a:ext>
            </a:extLst>
          </p:cNvPr>
          <p:cNvSpPr txBox="1"/>
          <p:nvPr/>
        </p:nvSpPr>
        <p:spPr>
          <a:xfrm>
            <a:off x="5936344" y="3345555"/>
            <a:ext cx="25040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코드 </a:t>
            </a:r>
            <a:r>
              <a:rPr lang="en-US" altLang="ko-KR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: Image data crawling by category</a:t>
            </a:r>
            <a:endParaRPr lang="ko-KR" altLang="en-US" sz="105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29CD95B-16C3-BA8E-491A-14A0CE1E26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187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024">
        <p159:morph option="byObject"/>
      </p:transition>
    </mc:Choice>
    <mc:Fallback xmlns="">
      <p:transition spd="slow" advTm="170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3746D0A-D58B-4B5C-454B-F51D5A3D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795" y="1153248"/>
            <a:ext cx="5475600" cy="24516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방법 및 설명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871831" y="260479"/>
            <a:ext cx="707520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481189" y="832129"/>
            <a:ext cx="1260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무신사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51D5E4-473B-B3B4-3304-157B0DC6F08D}"/>
              </a:ext>
            </a:extLst>
          </p:cNvPr>
          <p:cNvSpPr/>
          <p:nvPr/>
        </p:nvSpPr>
        <p:spPr>
          <a:xfrm>
            <a:off x="348342" y="740241"/>
            <a:ext cx="8598691" cy="4013178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0A96-5FA2-4126-F9A2-CC7A0FC97B66}"/>
              </a:ext>
            </a:extLst>
          </p:cNvPr>
          <p:cNvSpPr txBox="1"/>
          <p:nvPr/>
        </p:nvSpPr>
        <p:spPr>
          <a:xfrm>
            <a:off x="481188" y="1508792"/>
            <a:ext cx="1855611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카테고리별 태그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카테고리별 이미지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C09FB-C8A1-1FE2-B78C-DCB15403AE6D}"/>
              </a:ext>
            </a:extLst>
          </p:cNvPr>
          <p:cNvSpPr txBox="1"/>
          <p:nvPr/>
        </p:nvSpPr>
        <p:spPr>
          <a:xfrm>
            <a:off x="2966136" y="3968531"/>
            <a:ext cx="5474259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개 카테고리의 이미지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0E65A8-E514-B103-C00A-06AE9314668B}"/>
              </a:ext>
            </a:extLst>
          </p:cNvPr>
          <p:cNvCxnSpPr/>
          <p:nvPr/>
        </p:nvCxnSpPr>
        <p:spPr>
          <a:xfrm>
            <a:off x="2967478" y="3847046"/>
            <a:ext cx="547425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E496501-0199-840F-EE99-2613DF993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2803051" y="1502754"/>
            <a:ext cx="353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Image detection</a:t>
            </a:r>
            <a:endParaRPr lang="ko-KR" altLang="en-US" sz="3200" dirty="0">
              <a:solidFill>
                <a:srgbClr val="515BD4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7BBA9-20AB-0505-34D7-E1CE10D01D70}"/>
              </a:ext>
            </a:extLst>
          </p:cNvPr>
          <p:cNvSpPr txBox="1"/>
          <p:nvPr/>
        </p:nvSpPr>
        <p:spPr>
          <a:xfrm>
            <a:off x="3992412" y="3055971"/>
            <a:ext cx="1159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EDA77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NLP</a:t>
            </a:r>
            <a:endParaRPr lang="ko-KR" altLang="en-US" sz="3200" dirty="0">
              <a:solidFill>
                <a:srgbClr val="FEDA77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20443-14A0-5278-DA20-04735DAEAED4}"/>
              </a:ext>
            </a:extLst>
          </p:cNvPr>
          <p:cNvCxnSpPr>
            <a:cxnSpLocks/>
          </p:cNvCxnSpPr>
          <p:nvPr/>
        </p:nvCxnSpPr>
        <p:spPr>
          <a:xfrm>
            <a:off x="1970315" y="2571750"/>
            <a:ext cx="5203371" cy="0"/>
          </a:xfrm>
          <a:prstGeom prst="line">
            <a:avLst/>
          </a:prstGeom>
          <a:ln w="412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41F8E23-1E27-7847-7308-E8B45B9F4A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4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520">
        <p159:morph option="byObject"/>
      </p:transition>
    </mc:Choice>
    <mc:Fallback xmlns="">
      <p:transition spd="slow" advTm="15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177893" y="1666681"/>
            <a:ext cx="168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Image detection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7BBA9-20AB-0505-34D7-E1CE10D01D70}"/>
              </a:ext>
            </a:extLst>
          </p:cNvPr>
          <p:cNvSpPr txBox="1"/>
          <p:nvPr/>
        </p:nvSpPr>
        <p:spPr>
          <a:xfrm>
            <a:off x="177892" y="995729"/>
            <a:ext cx="2695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YOLOv5</a:t>
            </a:r>
            <a:endParaRPr lang="ko-KR" altLang="en-US" sz="4400" dirty="0">
              <a:solidFill>
                <a:srgbClr val="515BD4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503099" y="965494"/>
            <a:ext cx="594731" cy="319668"/>
          </a:xfrm>
          <a:prstGeom prst="rect">
            <a:avLst/>
          </a:prstGeom>
          <a:solidFill>
            <a:srgbClr val="DD2A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3CB0E5-DA4F-9399-A704-FA311C18E9A0}"/>
              </a:ext>
            </a:extLst>
          </p:cNvPr>
          <p:cNvSpPr/>
          <p:nvPr/>
        </p:nvSpPr>
        <p:spPr>
          <a:xfrm>
            <a:off x="6414843" y="965494"/>
            <a:ext cx="594731" cy="319668"/>
          </a:xfrm>
          <a:prstGeom prst="rect">
            <a:avLst/>
          </a:prstGeom>
          <a:solidFill>
            <a:srgbClr val="DD2A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02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503099" y="1385263"/>
            <a:ext cx="1084592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이미지 </a:t>
            </a:r>
            <a:r>
              <a:rPr lang="ko-KR" altLang="en-US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라벨링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503099" y="1730901"/>
            <a:ext cx="2394566" cy="62311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abelimg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툴 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11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개 카테고리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, 1776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개 이미지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4E92D-0570-0660-522A-905AB545F202}"/>
              </a:ext>
            </a:extLst>
          </p:cNvPr>
          <p:cNvSpPr txBox="1"/>
          <p:nvPr/>
        </p:nvSpPr>
        <p:spPr>
          <a:xfrm>
            <a:off x="6414843" y="1385262"/>
            <a:ext cx="1084592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데이터셋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D9B49-D17F-C1F8-E829-4864F9015AB2}"/>
              </a:ext>
            </a:extLst>
          </p:cNvPr>
          <p:cNvSpPr txBox="1"/>
          <p:nvPr/>
        </p:nvSpPr>
        <p:spPr>
          <a:xfrm>
            <a:off x="6414843" y="1730901"/>
            <a:ext cx="2708755" cy="174342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Roboflow.com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기본적인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전처리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/augmentation</a:t>
            </a: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Train/test/valid data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로 분류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C23CEC-F515-277F-EE06-E52ED137172E}"/>
              </a:ext>
            </a:extLst>
          </p:cNvPr>
          <p:cNvSpPr/>
          <p:nvPr/>
        </p:nvSpPr>
        <p:spPr>
          <a:xfrm>
            <a:off x="3505496" y="2914174"/>
            <a:ext cx="594731" cy="319668"/>
          </a:xfrm>
          <a:prstGeom prst="rect">
            <a:avLst/>
          </a:prstGeom>
          <a:solidFill>
            <a:srgbClr val="DD2A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3AAB78-EBDE-7D7C-6319-F44D0BD11663}"/>
              </a:ext>
            </a:extLst>
          </p:cNvPr>
          <p:cNvSpPr txBox="1"/>
          <p:nvPr/>
        </p:nvSpPr>
        <p:spPr>
          <a:xfrm>
            <a:off x="3505496" y="3333943"/>
            <a:ext cx="1565493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YOLOv5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모델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64AAF6-B44E-BD37-29FA-24D01167C017}"/>
              </a:ext>
            </a:extLst>
          </p:cNvPr>
          <p:cNvSpPr txBox="1"/>
          <p:nvPr/>
        </p:nvSpPr>
        <p:spPr>
          <a:xfrm>
            <a:off x="3505496" y="3679581"/>
            <a:ext cx="2061142" cy="146334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Google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가장 가벼운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YOLOv5s</a:t>
            </a: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batch 64, epochs 150</a:t>
            </a: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최적 가중치 도출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50F3E0-AF08-F39A-9816-50EFC07689F5}"/>
              </a:ext>
            </a:extLst>
          </p:cNvPr>
          <p:cNvSpPr/>
          <p:nvPr/>
        </p:nvSpPr>
        <p:spPr>
          <a:xfrm>
            <a:off x="6414843" y="2914174"/>
            <a:ext cx="594731" cy="319668"/>
          </a:xfrm>
          <a:prstGeom prst="rect">
            <a:avLst/>
          </a:prstGeom>
          <a:solidFill>
            <a:srgbClr val="DD2A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04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B1A3A-B92E-CB8E-3EDF-4ADD6EF45776}"/>
              </a:ext>
            </a:extLst>
          </p:cNvPr>
          <p:cNvSpPr txBox="1"/>
          <p:nvPr/>
        </p:nvSpPr>
        <p:spPr>
          <a:xfrm>
            <a:off x="6414843" y="3333943"/>
            <a:ext cx="1759456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인플루언서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사진에 적용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A83DC-536E-8817-D1F4-847BC7E656CE}"/>
              </a:ext>
            </a:extLst>
          </p:cNvPr>
          <p:cNvSpPr txBox="1"/>
          <p:nvPr/>
        </p:nvSpPr>
        <p:spPr>
          <a:xfrm>
            <a:off x="6414843" y="3679581"/>
            <a:ext cx="2537233" cy="118327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rembg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툴 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탐지 성능 향상을 위해 배경 제거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최적 가중치 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결과 정리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4A6B1B-56B2-8C99-EF08-675D4F35F042}"/>
              </a:ext>
            </a:extLst>
          </p:cNvPr>
          <p:cNvCxnSpPr/>
          <p:nvPr/>
        </p:nvCxnSpPr>
        <p:spPr>
          <a:xfrm>
            <a:off x="2966224" y="965494"/>
            <a:ext cx="0" cy="3337206"/>
          </a:xfrm>
          <a:prstGeom prst="line">
            <a:avLst/>
          </a:prstGeom>
          <a:ln w="412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EEB44EA-830B-5D86-90CD-72F638C803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7520">
        <p159:morph option="byObject"/>
      </p:transition>
    </mc:Choice>
    <mc:Fallback xmlns="">
      <p:transition spd="slow" advTm="27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1504579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이미지 </a:t>
            </a:r>
            <a:r>
              <a:rPr lang="ko-KR" altLang="en-US" sz="20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라벨링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394566" cy="88703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</a:t>
            </a:r>
            <a:r>
              <a:rPr kumimoji="0" lang="en-US" altLang="ko-KR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abelimg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툴 이용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11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개 카테고리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, 1776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개 이미지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6D8C9D8-5827-B8C2-2EE6-D4387A015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9" t="3951" r="32142" b="14356"/>
          <a:stretch/>
        </p:blipFill>
        <p:spPr>
          <a:xfrm>
            <a:off x="2880063" y="553966"/>
            <a:ext cx="6066971" cy="4201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9364223-45D6-9664-C68F-49B80660B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8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936">
        <p159:morph option="byObject"/>
      </p:transition>
    </mc:Choice>
    <mc:Fallback xmlns="">
      <p:transition spd="slow" advTm="7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1504579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이미지 </a:t>
            </a:r>
            <a:r>
              <a:rPr lang="ko-KR" altLang="en-US" sz="20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라벨링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394566" cy="88703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</a:t>
            </a:r>
            <a:r>
              <a:rPr kumimoji="0" lang="en-US" altLang="ko-KR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abelimg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툴 이용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11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개 카테고리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, 1776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개 이미지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FA2C3-5100-9A70-C161-8B74FA9DC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808" y="1267659"/>
            <a:ext cx="6191250" cy="237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0BD60FD-72D5-9362-4085-C7FFEEC94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336">
        <p159:morph option="byObject"/>
      </p:transition>
    </mc:Choice>
    <mc:Fallback xmlns="">
      <p:transition spd="slow" advTm="63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02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1504579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데이터셋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708755" cy="261058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Roboflow.com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기본적인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전처리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/augmentation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Train/test/valid data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로 분류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A63CB2-7B5F-FFA1-6793-5643DAA62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980" y="683654"/>
            <a:ext cx="5051111" cy="3776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A16D1F1-89B5-9501-1E8D-F82AA489E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176">
        <p159:morph option="byObject"/>
      </p:transition>
    </mc:Choice>
    <mc:Fallback xmlns="">
      <p:transition spd="slow" advTm="38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19226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YOLOv5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모델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061142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Google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가장 가벼운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YOLOv5s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batch 64, epochs 150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최적 가중치 도출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81415-597B-1BED-B40E-989A008DC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657" y="1028594"/>
            <a:ext cx="6247377" cy="3540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A2067-A311-C5E2-3513-DFF59FC0610C}"/>
              </a:ext>
            </a:extLst>
          </p:cNvPr>
          <p:cNvSpPr txBox="1"/>
          <p:nvPr/>
        </p:nvSpPr>
        <p:spPr>
          <a:xfrm>
            <a:off x="7453085" y="4315591"/>
            <a:ext cx="15678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코드 </a:t>
            </a:r>
            <a:r>
              <a:rPr lang="en-US" altLang="ko-KR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: YOLOv5</a:t>
            </a:r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이용 학습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CD7A9CF-8742-C1ED-4232-016E234099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77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7776">
        <p159:morph option="byObject"/>
      </p:transition>
    </mc:Choice>
    <mc:Fallback xmlns="">
      <p:transition spd="slow" advTm="27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19226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YOLOv5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모델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061142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Google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가장 가벼운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YOLOv5s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batch 64, epochs 150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최적 가중치 도출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D56C64-0F21-E25E-FA6B-7CB620937963}"/>
              </a:ext>
            </a:extLst>
          </p:cNvPr>
          <p:cNvGrpSpPr/>
          <p:nvPr/>
        </p:nvGrpSpPr>
        <p:grpSpPr>
          <a:xfrm>
            <a:off x="3581284" y="538044"/>
            <a:ext cx="5094366" cy="4344977"/>
            <a:chOff x="3335956" y="372020"/>
            <a:chExt cx="5594429" cy="47714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225B66-5A6D-E783-9687-0AFE11C08820}"/>
                </a:ext>
              </a:extLst>
            </p:cNvPr>
            <p:cNvSpPr/>
            <p:nvPr/>
          </p:nvSpPr>
          <p:spPr>
            <a:xfrm>
              <a:off x="8192429" y="2571750"/>
              <a:ext cx="737956" cy="257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F0050800-E173-47E6-7537-3C38D083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5956" y="372020"/>
              <a:ext cx="5594429" cy="225456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1FD85DA-7ED2-D3EC-6303-0AF4827A7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5956" y="2626588"/>
              <a:ext cx="5010614" cy="2505307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525E8E2-E9D2-9F81-3B6C-6FAD56D0E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8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960">
        <p159:morph option="byObject"/>
      </p:transition>
    </mc:Choice>
    <mc:Fallback xmlns="">
      <p:transition spd="slow" advTm="4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19226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YOLOv5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모델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061142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Google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가장 가벼운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YOLOv5s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batch 64, epochs 150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최적 가중치 도출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133A57-0038-6EDA-1CF8-CF694FC4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412" y="533016"/>
            <a:ext cx="5436622" cy="4077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A81CDAA-2C63-E2BC-4BB0-D3F02D675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3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36">
        <p159:morph option="byObject"/>
      </p:transition>
    </mc:Choice>
    <mc:Fallback xmlns="">
      <p:transition spd="slow" advTm="3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92C43FE-AA3A-3A2E-FC9C-762A150E2BE3}"/>
              </a:ext>
            </a:extLst>
          </p:cNvPr>
          <p:cNvSpPr txBox="1"/>
          <p:nvPr/>
        </p:nvSpPr>
        <p:spPr>
          <a:xfrm>
            <a:off x="196966" y="143634"/>
            <a:ext cx="1619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프로젝트 배경 및 목표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48242A5-AF74-DBCA-7915-478FF08E01CA}"/>
              </a:ext>
            </a:extLst>
          </p:cNvPr>
          <p:cNvCxnSpPr>
            <a:cxnSpLocks/>
          </p:cNvCxnSpPr>
          <p:nvPr/>
        </p:nvCxnSpPr>
        <p:spPr>
          <a:xfrm>
            <a:off x="1557598" y="260479"/>
            <a:ext cx="7389436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2CCF69-09EE-3BE8-F66C-7C88FA19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13906"/>
            <a:ext cx="8412480" cy="411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0FD091-E3AE-F7C7-9C24-164744897B38}"/>
              </a:ext>
            </a:extLst>
          </p:cNvPr>
          <p:cNvSpPr txBox="1"/>
          <p:nvPr/>
        </p:nvSpPr>
        <p:spPr>
          <a:xfrm>
            <a:off x="365760" y="4629594"/>
            <a:ext cx="4975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정보통신정책연구원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.(2021) </a:t>
            </a:r>
            <a:r>
              <a:rPr lang="ko-KR" altLang="en-US" sz="105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연령대별 </a:t>
            </a:r>
            <a:r>
              <a:rPr lang="en-US" altLang="ko-KR" sz="105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SNS </a:t>
            </a:r>
            <a:r>
              <a:rPr lang="ko-KR" altLang="en-US" sz="105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이용행태에 따른 잠재프로파일 유형에 관한 연구</a:t>
            </a:r>
            <a:r>
              <a:rPr lang="en-US" altLang="ko-KR" sz="105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endParaRPr lang="ko-KR" altLang="en-US" sz="105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431C937-38BE-9C3F-3102-08CF6AEE2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456">
        <p159:morph option="byObject"/>
      </p:transition>
    </mc:Choice>
    <mc:Fallback xmlns="">
      <p:transition spd="slow" advTm="19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19226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YOLOv5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모델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061142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Google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가장 가벼운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YOLOv5s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batch 64, epochs 150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최적 가중치 도출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6D99E3-839B-BBF2-6D25-34537FF29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059" y="581758"/>
            <a:ext cx="5969975" cy="3979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474271D-8130-F0C7-652B-A4217FC50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600">
        <p159:morph option="byObject"/>
      </p:transition>
    </mc:Choice>
    <mc:Fallback xmlns="">
      <p:transition spd="slow" advTm="5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19226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YOLOv5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모델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061142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Google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colab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가장 가벼운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YOLOv5s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batch 64, epochs 150</a:t>
            </a: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최적 가중치 도출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6" name="그림 5" descr="텍스트, 실외, 사람, 서있는이(가) 표시된 사진&#10;&#10;자동 생성된 설명">
            <a:extLst>
              <a:ext uri="{FF2B5EF4-FFF2-40B4-BE49-F238E27FC236}">
                <a16:creationId xmlns:a16="http://schemas.microsoft.com/office/drawing/2014/main" id="{D6884943-D867-5B88-4D7F-5762DA0F2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654" y="500325"/>
            <a:ext cx="4295610" cy="4295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80EE720-0326-DBF9-2159-7B4494F2F8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2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936">
        <p159:morph option="byObject"/>
      </p:transition>
    </mc:Choice>
    <mc:Fallback xmlns="">
      <p:transition spd="slow" advTm="11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04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46477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인플루언서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사진에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537233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rembg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툴 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탐지 성능 향상을 위해 배경 제거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최적 가중치 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결과 정리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DC110-FFF0-621C-1575-EBC555F1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586" y="1007724"/>
            <a:ext cx="5509448" cy="3375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50D0-9378-D818-9E9D-F056415918E2}"/>
              </a:ext>
            </a:extLst>
          </p:cNvPr>
          <p:cNvSpPr txBox="1"/>
          <p:nvPr/>
        </p:nvSpPr>
        <p:spPr>
          <a:xfrm>
            <a:off x="6350000" y="4129438"/>
            <a:ext cx="26564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코드 </a:t>
            </a:r>
            <a:r>
              <a:rPr lang="en-US" altLang="ko-KR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: </a:t>
            </a:r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인스타그램 이미지 </a:t>
            </a:r>
            <a:r>
              <a:rPr lang="en-US" altLang="ko-KR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jpg </a:t>
            </a:r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변환 및 배경 제거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00D9920-F8B9-ACA5-2F6C-7246A11698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84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896">
        <p159:morph option="byObject"/>
      </p:transition>
    </mc:Choice>
    <mc:Fallback xmlns="">
      <p:transition spd="slow" advTm="128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04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46477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인플루언서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사진에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537233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rembg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툴 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탐지 성능 향상을 위해 배경 제거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최적 가중치 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결과 정리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3A0396-1B8B-3781-7101-434BEECA0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091" y="405244"/>
            <a:ext cx="4513943" cy="45139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FE1C164-F1F8-ECC4-801E-EF9DE8357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6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28">
        <p159:morph option="byObject"/>
      </p:transition>
    </mc:Choice>
    <mc:Fallback xmlns="">
      <p:transition spd="slow" advTm="2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04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46477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인플루언서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사진에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537233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rembg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툴 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탐지 성능 향상을 위해 배경 제거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최적 가중치 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결과 정리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5410F7-3128-BB41-4B8B-4203794DE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028" y="1213628"/>
            <a:ext cx="5870005" cy="3156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D03BB-16FE-005B-17C8-5ECE5586B5B5}"/>
              </a:ext>
            </a:extLst>
          </p:cNvPr>
          <p:cNvSpPr txBox="1"/>
          <p:nvPr/>
        </p:nvSpPr>
        <p:spPr>
          <a:xfrm>
            <a:off x="7379490" y="4111145"/>
            <a:ext cx="15675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코드 </a:t>
            </a:r>
            <a:r>
              <a:rPr lang="en-US" altLang="ko-KR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: YOLOv5</a:t>
            </a:r>
            <a:r>
              <a:rPr lang="ko-KR" altLang="en-US" sz="105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이용 학습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5A0ECD4-7345-8F99-C20E-010485BDCA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301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360">
        <p159:morph option="byObject"/>
      </p:transition>
    </mc:Choice>
    <mc:Fallback xmlns="">
      <p:transition spd="slow" advTm="7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0BA83B-F06C-B43A-5B76-CCA4BA9F5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614" y="889330"/>
            <a:ext cx="4508419" cy="3475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04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46477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인플루언서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사진에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537233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rembg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툴 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탐지 성능 향상을 위해 배경 제거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최적 가중치 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결과 정리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D03BB-16FE-005B-17C8-5ECE5586B5B5}"/>
              </a:ext>
            </a:extLst>
          </p:cNvPr>
          <p:cNvSpPr txBox="1"/>
          <p:nvPr/>
        </p:nvSpPr>
        <p:spPr>
          <a:xfrm>
            <a:off x="6045200" y="4111145"/>
            <a:ext cx="29018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코드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: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다운로드한 라벨 파일 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태그별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 빈도 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csv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로 변환</a:t>
            </a:r>
          </a:p>
          <a:p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8AE964E-D7E7-337D-B133-D94F993DA4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837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20">
        <p159:morph option="byObject"/>
      </p:transition>
    </mc:Choice>
    <mc:Fallback xmlns="">
      <p:transition spd="slow" advTm="67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04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327594" y="1267659"/>
            <a:ext cx="246477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인플루언서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사진에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4332-157E-CB23-603D-A55C825EF12C}"/>
              </a:ext>
            </a:extLst>
          </p:cNvPr>
          <p:cNvSpPr txBox="1"/>
          <p:nvPr/>
        </p:nvSpPr>
        <p:spPr>
          <a:xfrm>
            <a:off x="327594" y="1767870"/>
            <a:ext cx="2537233" cy="21796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rembg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툴 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탐지 성능 향상을 위해 배경 제거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최적 가중치 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결과 정리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0" marR="0" lvl="0" indent="-18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B73A18-AC70-0919-539B-EBDADF61F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104" y="1226733"/>
            <a:ext cx="5705929" cy="2908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D93381B-6D97-DB38-BBFE-59B8AD5D7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4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96">
        <p159:morph option="byObject"/>
      </p:transition>
    </mc:Choice>
    <mc:Fallback xmlns="">
      <p:transition spd="slow" advTm="2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E8FC1-7F94-F7F0-990F-33365171A170}"/>
              </a:ext>
            </a:extLst>
          </p:cNvPr>
          <p:cNvSpPr txBox="1"/>
          <p:nvPr/>
        </p:nvSpPr>
        <p:spPr>
          <a:xfrm>
            <a:off x="1109702" y="844848"/>
            <a:ext cx="3208571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취합한 정보들의 </a:t>
            </a:r>
            <a:r>
              <a:rPr lang="en-US" altLang="ko-KR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Integration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CCC34-EDF8-6455-FA52-CBAC17DB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94" y="1384735"/>
            <a:ext cx="6769573" cy="3102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61F104-6189-CBF7-4564-1B6C3CE8956B}"/>
              </a:ext>
            </a:extLst>
          </p:cNvPr>
          <p:cNvSpPr txBox="1"/>
          <p:nvPr/>
        </p:nvSpPr>
        <p:spPr>
          <a:xfrm>
            <a:off x="327594" y="4077728"/>
            <a:ext cx="5716155" cy="819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해쉬태그의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표면적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의미적 유사도 및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CV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데이터들의 결합을 위한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전처리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8CB758D-885A-45DB-4F58-32001A016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4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12">
        <p159:morph option="byObject"/>
      </p:transition>
    </mc:Choice>
    <mc:Fallback xmlns="">
      <p:transition spd="slow" advTm="37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02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852EF-405F-5C11-02CD-605942B0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11"/>
          <a:stretch/>
        </p:blipFill>
        <p:spPr>
          <a:xfrm>
            <a:off x="327593" y="1314046"/>
            <a:ext cx="6613647" cy="3107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12E831-B7BF-97E8-07E9-D1300602C12F}"/>
              </a:ext>
            </a:extLst>
          </p:cNvPr>
          <p:cNvSpPr txBox="1"/>
          <p:nvPr/>
        </p:nvSpPr>
        <p:spPr>
          <a:xfrm>
            <a:off x="1109702" y="844848"/>
            <a:ext cx="3208571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취합한 정보들의 </a:t>
            </a:r>
            <a:r>
              <a:rPr lang="en-US" altLang="ko-KR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Integration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9A305-3741-C649-94E9-99CBC4454E8D}"/>
              </a:ext>
            </a:extLst>
          </p:cNvPr>
          <p:cNvSpPr txBox="1"/>
          <p:nvPr/>
        </p:nvSpPr>
        <p:spPr>
          <a:xfrm>
            <a:off x="327593" y="4011644"/>
            <a:ext cx="5716155" cy="819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feature vector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들을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concatenate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하여 하나의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matrix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구성</a:t>
            </a: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F79E7B7-2D6F-4B82-4FD7-EEF301AAA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8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1056">
        <p159:morph option="byObject"/>
      </p:transition>
    </mc:Choice>
    <mc:Fallback xmlns="">
      <p:transition spd="slow" advTm="81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분석 내용 및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741714" y="260479"/>
            <a:ext cx="7205320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B52612-3C4C-866E-D73C-CD0103946D58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2E831-B7BF-97E8-07E9-D1300602C12F}"/>
              </a:ext>
            </a:extLst>
          </p:cNvPr>
          <p:cNvSpPr txBox="1"/>
          <p:nvPr/>
        </p:nvSpPr>
        <p:spPr>
          <a:xfrm>
            <a:off x="1109702" y="844848"/>
            <a:ext cx="3208571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취합한 정보들의 </a:t>
            </a:r>
            <a:r>
              <a:rPr lang="en-US" altLang="ko-KR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Integration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9A305-3741-C649-94E9-99CBC4454E8D}"/>
              </a:ext>
            </a:extLst>
          </p:cNvPr>
          <p:cNvSpPr txBox="1"/>
          <p:nvPr/>
        </p:nvSpPr>
        <p:spPr>
          <a:xfrm>
            <a:off x="327593" y="3627978"/>
            <a:ext cx="7161778" cy="1142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Linear Regression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을 통해 가장 각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factor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들에 적합한 가중합을 구하여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one-hot vector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결과물 도출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A981E-75BE-C064-F7AF-5E1B06A69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93" y="1672544"/>
            <a:ext cx="7772400" cy="18106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6E5B6FD-66C7-441F-60FC-13F8DDC4325E}"/>
              </a:ext>
            </a:extLst>
          </p:cNvPr>
          <p:cNvSpPr/>
          <p:nvPr/>
        </p:nvSpPr>
        <p:spPr>
          <a:xfrm>
            <a:off x="452846" y="3105329"/>
            <a:ext cx="2377440" cy="3778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BA89912-9570-5586-C86E-79356D4DF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344">
        <p159:morph option="byObject"/>
      </p:transition>
    </mc:Choice>
    <mc:Fallback xmlns="">
      <p:transition spd="slow" advTm="21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C6D0239-58FD-4F52-8D67-F101F8E949C2}"/>
              </a:ext>
            </a:extLst>
          </p:cNvPr>
          <p:cNvSpPr txBox="1"/>
          <p:nvPr/>
        </p:nvSpPr>
        <p:spPr>
          <a:xfrm>
            <a:off x="650387" y="4364688"/>
            <a:ext cx="8186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'Discovery-Led Shopping Study(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발견 주도형 쇼핑 연구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)', GFK(2022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년 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2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분기에 대한민국 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18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세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~74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세 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1,041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명을 대상으로 진행한 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Meta 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위탁 온라인 설문조사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설문조사는 연구 시점을 기준으로 지난 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3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개월 이내에 뷰티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가구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전자제품 및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또는 의류를 온라인으로 구매했으며 한 달에 두 번 이상 온라인으로 쇼핑하는 응답자들을 대상으로 진행했습니다</a:t>
            </a:r>
            <a:r>
              <a:rPr lang="en-US" altLang="ko-KR" sz="1000" b="0" i="0" dirty="0">
                <a:solidFill>
                  <a:srgbClr val="1B1B1B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endParaRPr lang="ko-KR" altLang="en-US" sz="6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9BD9694-EBA5-05F9-FC52-46482F70144F}"/>
              </a:ext>
            </a:extLst>
          </p:cNvPr>
          <p:cNvGrpSpPr/>
          <p:nvPr/>
        </p:nvGrpSpPr>
        <p:grpSpPr>
          <a:xfrm>
            <a:off x="634731" y="645217"/>
            <a:ext cx="7887603" cy="3656560"/>
            <a:chOff x="634731" y="717787"/>
            <a:chExt cx="7887603" cy="365656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9F69FB2-9E6F-1177-F68A-72A5067F9CA7}"/>
                </a:ext>
              </a:extLst>
            </p:cNvPr>
            <p:cNvGrpSpPr/>
            <p:nvPr/>
          </p:nvGrpSpPr>
          <p:grpSpPr>
            <a:xfrm>
              <a:off x="650387" y="717787"/>
              <a:ext cx="7858882" cy="3650402"/>
              <a:chOff x="573569" y="782533"/>
              <a:chExt cx="7858882" cy="3508917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30DDB74-37B7-E0B9-4AD6-020408D5DCB5}"/>
                  </a:ext>
                </a:extLst>
              </p:cNvPr>
              <p:cNvSpPr/>
              <p:nvPr/>
            </p:nvSpPr>
            <p:spPr>
              <a:xfrm>
                <a:off x="573569" y="782533"/>
                <a:ext cx="2289717" cy="3508917"/>
              </a:xfrm>
              <a:prstGeom prst="rect">
                <a:avLst/>
              </a:prstGeom>
              <a:grpFill/>
              <a:ln w="158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08E2FC5-76F4-E069-FA2A-1F4247CF7AC4}"/>
                  </a:ext>
                </a:extLst>
              </p:cNvPr>
              <p:cNvSpPr/>
              <p:nvPr/>
            </p:nvSpPr>
            <p:spPr>
              <a:xfrm>
                <a:off x="3371324" y="782533"/>
                <a:ext cx="2289717" cy="3508917"/>
              </a:xfrm>
              <a:prstGeom prst="rect">
                <a:avLst/>
              </a:prstGeom>
              <a:grpFill/>
              <a:ln w="158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6AD5FEC-2EDA-2D15-ED84-E5BBCCF3E0ED}"/>
                  </a:ext>
                </a:extLst>
              </p:cNvPr>
              <p:cNvSpPr/>
              <p:nvPr/>
            </p:nvSpPr>
            <p:spPr>
              <a:xfrm>
                <a:off x="6142734" y="782533"/>
                <a:ext cx="2289717" cy="3508917"/>
              </a:xfrm>
              <a:prstGeom prst="rect">
                <a:avLst/>
              </a:prstGeom>
              <a:grpFill/>
              <a:ln w="158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25EFFA-5308-655D-ACEE-BF65D35B0891}"/>
                </a:ext>
              </a:extLst>
            </p:cNvPr>
            <p:cNvSpPr txBox="1"/>
            <p:nvPr/>
          </p:nvSpPr>
          <p:spPr>
            <a:xfrm>
              <a:off x="1101617" y="1688647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515BD4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88%</a:t>
              </a:r>
              <a:endParaRPr lang="ko-KR" altLang="en-US" sz="40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C8602F1-3D20-FC82-5ADB-682D41FDB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007" t="24177" r="61828" b="25751"/>
            <a:stretch>
              <a:fillRect/>
            </a:stretch>
          </p:blipFill>
          <p:spPr>
            <a:xfrm>
              <a:off x="740328" y="849161"/>
              <a:ext cx="264814" cy="264814"/>
            </a:xfrm>
            <a:custGeom>
              <a:avLst/>
              <a:gdLst>
                <a:gd name="connsiteX0" fmla="*/ 858559 w 1717118"/>
                <a:gd name="connsiteY0" fmla="*/ 0 h 1717118"/>
                <a:gd name="connsiteX1" fmla="*/ 1717118 w 1717118"/>
                <a:gd name="connsiteY1" fmla="*/ 858559 h 1717118"/>
                <a:gd name="connsiteX2" fmla="*/ 858559 w 1717118"/>
                <a:gd name="connsiteY2" fmla="*/ 1717118 h 1717118"/>
                <a:gd name="connsiteX3" fmla="*/ 0 w 1717118"/>
                <a:gd name="connsiteY3" fmla="*/ 858559 h 1717118"/>
                <a:gd name="connsiteX4" fmla="*/ 858559 w 1717118"/>
                <a:gd name="connsiteY4" fmla="*/ 0 h 171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7118" h="1717118">
                  <a:moveTo>
                    <a:pt x="858559" y="0"/>
                  </a:moveTo>
                  <a:cubicBezTo>
                    <a:pt x="1332728" y="0"/>
                    <a:pt x="1717118" y="384390"/>
                    <a:pt x="1717118" y="858559"/>
                  </a:cubicBezTo>
                  <a:cubicBezTo>
                    <a:pt x="1717118" y="1332728"/>
                    <a:pt x="1332728" y="1717118"/>
                    <a:pt x="858559" y="1717118"/>
                  </a:cubicBezTo>
                  <a:cubicBezTo>
                    <a:pt x="384390" y="1717118"/>
                    <a:pt x="0" y="1332728"/>
                    <a:pt x="0" y="858559"/>
                  </a:cubicBezTo>
                  <a:cubicBezTo>
                    <a:pt x="0" y="384390"/>
                    <a:pt x="384390" y="0"/>
                    <a:pt x="85855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256BBB-7394-D1F6-7CB2-0BC18714D776}"/>
                </a:ext>
              </a:extLst>
            </p:cNvPr>
            <p:cNvSpPr txBox="1"/>
            <p:nvPr/>
          </p:nvSpPr>
          <p:spPr>
            <a:xfrm>
              <a:off x="949798" y="842236"/>
              <a:ext cx="6337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meta</a:t>
              </a:r>
              <a:endParaRPr lang="ko-KR" altLang="en-US" sz="11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5F0C837-1200-63D8-96FF-3DE2211E67B2}"/>
                </a:ext>
              </a:extLst>
            </p:cNvPr>
            <p:cNvCxnSpPr>
              <a:cxnSpLocks/>
            </p:cNvCxnSpPr>
            <p:nvPr/>
          </p:nvCxnSpPr>
          <p:spPr>
            <a:xfrm>
              <a:off x="650387" y="2764375"/>
              <a:ext cx="2296697" cy="0"/>
            </a:xfrm>
            <a:prstGeom prst="line">
              <a:avLst/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04D8BD2-6DC8-3EED-56DF-8FEC8E37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34731" y="1206636"/>
              <a:ext cx="2296697" cy="0"/>
            </a:xfrm>
            <a:prstGeom prst="line">
              <a:avLst/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52CF97-018C-A68B-9F7B-9975F1413A46}"/>
                </a:ext>
              </a:extLst>
            </p:cNvPr>
            <p:cNvSpPr txBox="1"/>
            <p:nvPr/>
          </p:nvSpPr>
          <p:spPr>
            <a:xfrm>
              <a:off x="740328" y="3174018"/>
              <a:ext cx="21079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온라인 쇼핑객 중 관심사나 니즈에 맞는 새로운 제품을 발견하는 데 항상 개방적이라고 응답한 사람의 비율</a:t>
              </a:r>
              <a:endPara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A67DAF3-EF69-FC4B-B664-9B306B59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007" t="24177" r="61828" b="25751"/>
            <a:stretch>
              <a:fillRect/>
            </a:stretch>
          </p:blipFill>
          <p:spPr>
            <a:xfrm>
              <a:off x="3513104" y="849161"/>
              <a:ext cx="264814" cy="264814"/>
            </a:xfrm>
            <a:custGeom>
              <a:avLst/>
              <a:gdLst>
                <a:gd name="connsiteX0" fmla="*/ 858559 w 1717118"/>
                <a:gd name="connsiteY0" fmla="*/ 0 h 1717118"/>
                <a:gd name="connsiteX1" fmla="*/ 1717118 w 1717118"/>
                <a:gd name="connsiteY1" fmla="*/ 858559 h 1717118"/>
                <a:gd name="connsiteX2" fmla="*/ 858559 w 1717118"/>
                <a:gd name="connsiteY2" fmla="*/ 1717118 h 1717118"/>
                <a:gd name="connsiteX3" fmla="*/ 0 w 1717118"/>
                <a:gd name="connsiteY3" fmla="*/ 858559 h 1717118"/>
                <a:gd name="connsiteX4" fmla="*/ 858559 w 1717118"/>
                <a:gd name="connsiteY4" fmla="*/ 0 h 171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7118" h="1717118">
                  <a:moveTo>
                    <a:pt x="858559" y="0"/>
                  </a:moveTo>
                  <a:cubicBezTo>
                    <a:pt x="1332728" y="0"/>
                    <a:pt x="1717118" y="384390"/>
                    <a:pt x="1717118" y="858559"/>
                  </a:cubicBezTo>
                  <a:cubicBezTo>
                    <a:pt x="1717118" y="1332728"/>
                    <a:pt x="1332728" y="1717118"/>
                    <a:pt x="858559" y="1717118"/>
                  </a:cubicBezTo>
                  <a:cubicBezTo>
                    <a:pt x="384390" y="1717118"/>
                    <a:pt x="0" y="1332728"/>
                    <a:pt x="0" y="858559"/>
                  </a:cubicBezTo>
                  <a:cubicBezTo>
                    <a:pt x="0" y="384390"/>
                    <a:pt x="384390" y="0"/>
                    <a:pt x="85855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7FE02-BEA1-6C30-16D2-1AA9FC4AC32F}"/>
                </a:ext>
              </a:extLst>
            </p:cNvPr>
            <p:cNvSpPr txBox="1"/>
            <p:nvPr/>
          </p:nvSpPr>
          <p:spPr>
            <a:xfrm>
              <a:off x="3722574" y="842236"/>
              <a:ext cx="6337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meta</a:t>
              </a:r>
              <a:endParaRPr lang="ko-KR" altLang="en-US" sz="11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DDF404E-FFDF-518A-7B4B-6D99BA4E4806}"/>
                </a:ext>
              </a:extLst>
            </p:cNvPr>
            <p:cNvCxnSpPr>
              <a:cxnSpLocks/>
            </p:cNvCxnSpPr>
            <p:nvPr/>
          </p:nvCxnSpPr>
          <p:spPr>
            <a:xfrm>
              <a:off x="3448142" y="2764375"/>
              <a:ext cx="2296697" cy="0"/>
            </a:xfrm>
            <a:prstGeom prst="line">
              <a:avLst/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CEEE9F-13E6-E127-3106-1EE3B46A03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162" y="1215782"/>
              <a:ext cx="2296697" cy="0"/>
            </a:xfrm>
            <a:prstGeom prst="line">
              <a:avLst/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2CF04F-E25E-5CA6-292F-67142BB82763}"/>
                </a:ext>
              </a:extLst>
            </p:cNvPr>
            <p:cNvSpPr txBox="1"/>
            <p:nvPr/>
          </p:nvSpPr>
          <p:spPr>
            <a:xfrm>
              <a:off x="3513104" y="3174018"/>
              <a:ext cx="2107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온라인 쇼핑객 중 소셜 미디어가 새로운 브랜드와 제품을 시도할 가능성을 높여준다는 데 동의하는 비율</a:t>
              </a:r>
            </a:p>
            <a:p>
              <a:br>
                <a:rPr lang="ko-KR" altLang="en-US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</a:br>
              <a:endPara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C1C98E13-73FD-E74A-5F1A-86722942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007" t="24177" r="61828" b="25751"/>
            <a:stretch>
              <a:fillRect/>
            </a:stretch>
          </p:blipFill>
          <p:spPr>
            <a:xfrm>
              <a:off x="6297579" y="858307"/>
              <a:ext cx="264814" cy="264814"/>
            </a:xfrm>
            <a:custGeom>
              <a:avLst/>
              <a:gdLst>
                <a:gd name="connsiteX0" fmla="*/ 858559 w 1717118"/>
                <a:gd name="connsiteY0" fmla="*/ 0 h 1717118"/>
                <a:gd name="connsiteX1" fmla="*/ 1717118 w 1717118"/>
                <a:gd name="connsiteY1" fmla="*/ 858559 h 1717118"/>
                <a:gd name="connsiteX2" fmla="*/ 858559 w 1717118"/>
                <a:gd name="connsiteY2" fmla="*/ 1717118 h 1717118"/>
                <a:gd name="connsiteX3" fmla="*/ 0 w 1717118"/>
                <a:gd name="connsiteY3" fmla="*/ 858559 h 1717118"/>
                <a:gd name="connsiteX4" fmla="*/ 858559 w 1717118"/>
                <a:gd name="connsiteY4" fmla="*/ 0 h 171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7118" h="1717118">
                  <a:moveTo>
                    <a:pt x="858559" y="0"/>
                  </a:moveTo>
                  <a:cubicBezTo>
                    <a:pt x="1332728" y="0"/>
                    <a:pt x="1717118" y="384390"/>
                    <a:pt x="1717118" y="858559"/>
                  </a:cubicBezTo>
                  <a:cubicBezTo>
                    <a:pt x="1717118" y="1332728"/>
                    <a:pt x="1332728" y="1717118"/>
                    <a:pt x="858559" y="1717118"/>
                  </a:cubicBezTo>
                  <a:cubicBezTo>
                    <a:pt x="384390" y="1717118"/>
                    <a:pt x="0" y="1332728"/>
                    <a:pt x="0" y="858559"/>
                  </a:cubicBezTo>
                  <a:cubicBezTo>
                    <a:pt x="0" y="384390"/>
                    <a:pt x="384390" y="0"/>
                    <a:pt x="85855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4A5688-093B-D166-A089-DBD9BB63DE16}"/>
                </a:ext>
              </a:extLst>
            </p:cNvPr>
            <p:cNvSpPr txBox="1"/>
            <p:nvPr/>
          </p:nvSpPr>
          <p:spPr>
            <a:xfrm>
              <a:off x="6507049" y="851382"/>
              <a:ext cx="6337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meta</a:t>
              </a:r>
              <a:endParaRPr lang="ko-KR" altLang="en-US" sz="11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1877BF7-0DBC-9D44-5737-5A499C5E72BF}"/>
                </a:ext>
              </a:extLst>
            </p:cNvPr>
            <p:cNvCxnSpPr>
              <a:cxnSpLocks/>
            </p:cNvCxnSpPr>
            <p:nvPr/>
          </p:nvCxnSpPr>
          <p:spPr>
            <a:xfrm>
              <a:off x="6225637" y="2773521"/>
              <a:ext cx="2296697" cy="0"/>
            </a:xfrm>
            <a:prstGeom prst="line">
              <a:avLst/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51CA5AA-BA0E-EC92-B28F-CAA3472CA4FA}"/>
                </a:ext>
              </a:extLst>
            </p:cNvPr>
            <p:cNvCxnSpPr>
              <a:cxnSpLocks/>
            </p:cNvCxnSpPr>
            <p:nvPr/>
          </p:nvCxnSpPr>
          <p:spPr>
            <a:xfrm>
              <a:off x="6205942" y="1215782"/>
              <a:ext cx="2296697" cy="0"/>
            </a:xfrm>
            <a:prstGeom prst="line">
              <a:avLst/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7F45C7-97B5-CB4F-1136-6CD4A68C02BC}"/>
                </a:ext>
              </a:extLst>
            </p:cNvPr>
            <p:cNvSpPr txBox="1"/>
            <p:nvPr/>
          </p:nvSpPr>
          <p:spPr>
            <a:xfrm>
              <a:off x="6320014" y="3174018"/>
              <a:ext cx="2107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매주 </a:t>
              </a:r>
              <a:r>
                <a:rPr lang="en-US" altLang="ko-KR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Meta </a:t>
              </a:r>
              <a:r>
                <a:rPr lang="ko-KR" altLang="en-US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기술을 사용하는 한국에서 조사한 온라인 쇼핑객 중 </a:t>
              </a:r>
              <a:r>
                <a:rPr lang="en-US" altLang="ko-KR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Facebook</a:t>
              </a:r>
              <a:r>
                <a:rPr lang="ko-KR" altLang="en-US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과 </a:t>
              </a:r>
              <a:r>
                <a:rPr lang="en-US" altLang="ko-KR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Instagram</a:t>
              </a:r>
              <a:r>
                <a:rPr lang="ko-KR" altLang="en-US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에서 개인 </a:t>
              </a:r>
              <a:r>
                <a:rPr lang="ko-KR" altLang="en-US" sz="1200" b="0" i="0" dirty="0" err="1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맞춤화된</a:t>
              </a:r>
              <a:r>
                <a:rPr lang="ko-KR" altLang="en-US" sz="1200" b="0" i="0" dirty="0">
                  <a:solidFill>
                    <a:srgbClr val="344854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콘텐츠를 본 후 구매했다고 응답한 사람의 비율</a:t>
              </a:r>
              <a:endParaRPr lang="ko-KR" altLang="en-US" sz="105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389EBC-C1B3-2733-CBF5-F4EE33EFF9C7}"/>
                </a:ext>
              </a:extLst>
            </p:cNvPr>
            <p:cNvSpPr txBox="1"/>
            <p:nvPr/>
          </p:nvSpPr>
          <p:spPr>
            <a:xfrm>
              <a:off x="3881274" y="1688647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515BD4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60%</a:t>
              </a:r>
              <a:endParaRPr lang="ko-KR" altLang="en-US" sz="40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9A187D6-4472-9068-2BAC-9A3283C32C6F}"/>
                </a:ext>
              </a:extLst>
            </p:cNvPr>
            <p:cNvSpPr txBox="1"/>
            <p:nvPr/>
          </p:nvSpPr>
          <p:spPr>
            <a:xfrm>
              <a:off x="6678610" y="1688647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515BD4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77%</a:t>
              </a:r>
              <a:endParaRPr lang="ko-KR" altLang="en-US" sz="40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74" name="하트 73">
              <a:extLst>
                <a:ext uri="{FF2B5EF4-FFF2-40B4-BE49-F238E27FC236}">
                  <a16:creationId xmlns:a16="http://schemas.microsoft.com/office/drawing/2014/main" id="{76E7223C-2434-73DA-037E-AA2470C418E7}"/>
                </a:ext>
              </a:extLst>
            </p:cNvPr>
            <p:cNvSpPr/>
            <p:nvPr/>
          </p:nvSpPr>
          <p:spPr>
            <a:xfrm>
              <a:off x="824088" y="2872206"/>
              <a:ext cx="228882" cy="228882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하트 74">
              <a:extLst>
                <a:ext uri="{FF2B5EF4-FFF2-40B4-BE49-F238E27FC236}">
                  <a16:creationId xmlns:a16="http://schemas.microsoft.com/office/drawing/2014/main" id="{358323E5-7D39-3E14-31F7-AE0C067D7CB2}"/>
                </a:ext>
              </a:extLst>
            </p:cNvPr>
            <p:cNvSpPr/>
            <p:nvPr/>
          </p:nvSpPr>
          <p:spPr>
            <a:xfrm>
              <a:off x="3596864" y="2878277"/>
              <a:ext cx="228882" cy="228882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하트 75">
              <a:extLst>
                <a:ext uri="{FF2B5EF4-FFF2-40B4-BE49-F238E27FC236}">
                  <a16:creationId xmlns:a16="http://schemas.microsoft.com/office/drawing/2014/main" id="{D8741C7A-27D6-CD12-BF5A-190809393091}"/>
                </a:ext>
              </a:extLst>
            </p:cNvPr>
            <p:cNvSpPr/>
            <p:nvPr/>
          </p:nvSpPr>
          <p:spPr>
            <a:xfrm>
              <a:off x="6403774" y="2868686"/>
              <a:ext cx="228882" cy="228882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19C7DBF-1A24-EA36-FEF7-353B7E9C2704}"/>
              </a:ext>
            </a:extLst>
          </p:cNvPr>
          <p:cNvSpPr txBox="1"/>
          <p:nvPr/>
        </p:nvSpPr>
        <p:spPr>
          <a:xfrm>
            <a:off x="196966" y="143634"/>
            <a:ext cx="1619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프로젝트 배경 및 목표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BC72E45-2AA7-17F0-4B2D-F77664150C73}"/>
              </a:ext>
            </a:extLst>
          </p:cNvPr>
          <p:cNvCxnSpPr>
            <a:cxnSpLocks/>
          </p:cNvCxnSpPr>
          <p:nvPr/>
        </p:nvCxnSpPr>
        <p:spPr>
          <a:xfrm>
            <a:off x="1557598" y="260479"/>
            <a:ext cx="7389436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8380FC9-84F6-B818-D8CE-570C11B75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4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672">
        <p159:morph option="byObject"/>
      </p:transition>
    </mc:Choice>
    <mc:Fallback xmlns="">
      <p:transition spd="slow" advTm="166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77B2ED-72AF-D6E0-149C-14B14D4F9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75" y="1404400"/>
            <a:ext cx="6161497" cy="3708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728EA8-F3F0-F2D6-B9EC-09B959DC031D}"/>
              </a:ext>
            </a:extLst>
          </p:cNvPr>
          <p:cNvSpPr/>
          <p:nvPr/>
        </p:nvSpPr>
        <p:spPr>
          <a:xfrm>
            <a:off x="327594" y="847890"/>
            <a:ext cx="594731" cy="319668"/>
          </a:xfrm>
          <a:prstGeom prst="rect">
            <a:avLst/>
          </a:prstGeom>
          <a:solidFill>
            <a:srgbClr val="51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04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EA096-020B-F4B8-50AF-3BB69F011BD6}"/>
              </a:ext>
            </a:extLst>
          </p:cNvPr>
          <p:cNvSpPr txBox="1"/>
          <p:nvPr/>
        </p:nvSpPr>
        <p:spPr>
          <a:xfrm>
            <a:off x="1109702" y="844848"/>
            <a:ext cx="339291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SNS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를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 활발하게 하지 않는다면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?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E2371B4-78CC-2918-06D7-F38D6836F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48"/>
    </mc:Choice>
    <mc:Fallback xmlns="">
      <p:transition spd="slow" advTm="5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추천 시스템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986971" y="260479"/>
            <a:ext cx="796006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590C5F-20B9-9CC6-5942-97EC10A5C20C}"/>
              </a:ext>
            </a:extLst>
          </p:cNvPr>
          <p:cNvSpPr txBox="1"/>
          <p:nvPr/>
        </p:nvSpPr>
        <p:spPr>
          <a:xfrm>
            <a:off x="2635801" y="648797"/>
            <a:ext cx="1604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무신사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Codishop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스타일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‘ category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의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11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개 패션 스타일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사용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4FCD633-2E80-21FB-B274-BE94657646E7}"/>
              </a:ext>
            </a:extLst>
          </p:cNvPr>
          <p:cNvSpPr/>
          <p:nvPr/>
        </p:nvSpPr>
        <p:spPr>
          <a:xfrm>
            <a:off x="1318552" y="630754"/>
            <a:ext cx="930166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MSS Image</a:t>
            </a:r>
          </a:p>
          <a:p>
            <a:pPr algn="ctr"/>
            <a:r>
              <a:rPr kumimoji="1" lang="en-US" altLang="ko-KR" sz="12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</a:t>
            </a:r>
            <a:endParaRPr kumimoji="1" lang="ko-KR" altLang="en-US" sz="12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FB309D3-539A-F390-16E0-353AC2B27EED}"/>
              </a:ext>
            </a:extLst>
          </p:cNvPr>
          <p:cNvSpPr/>
          <p:nvPr/>
        </p:nvSpPr>
        <p:spPr>
          <a:xfrm>
            <a:off x="1318552" y="1318411"/>
            <a:ext cx="1979728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u="sng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패션 스타일 </a:t>
            </a:r>
            <a:endParaRPr kumimoji="1" lang="en-US" altLang="ko-KR" sz="1350" u="sng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유추 모델 학습</a:t>
            </a:r>
            <a:r>
              <a:rPr kumimoji="1" lang="en-US" altLang="ko-KR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(YOLOv5)</a:t>
            </a:r>
            <a:endParaRPr kumimoji="1" lang="ko-KR" altLang="en-US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8A0911-2FCE-B931-29FF-5F8F3D7951AB}"/>
              </a:ext>
            </a:extLst>
          </p:cNvPr>
          <p:cNvSpPr txBox="1"/>
          <p:nvPr/>
        </p:nvSpPr>
        <p:spPr>
          <a:xfrm>
            <a:off x="1691403" y="1963363"/>
            <a:ext cx="1234026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25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이미지 분류 모델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15760B-DEE5-7A3E-6977-5C20DD6FF8FA}"/>
              </a:ext>
            </a:extLst>
          </p:cNvPr>
          <p:cNvSpPr/>
          <p:nvPr/>
        </p:nvSpPr>
        <p:spPr>
          <a:xfrm>
            <a:off x="3582136" y="1328029"/>
            <a:ext cx="1979728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u="sng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패션 스타일 </a:t>
            </a:r>
            <a:endParaRPr kumimoji="1" lang="en-US" altLang="ko-KR" sz="1350" u="sng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유추 모델 학습</a:t>
            </a:r>
            <a:r>
              <a:rPr kumimoji="1" lang="en-US" altLang="ko-KR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(NLP)</a:t>
            </a:r>
            <a:endParaRPr kumimoji="1" lang="ko-KR" altLang="en-US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1AEFFC8-0839-84AF-D51C-4B8532BCDDA6}"/>
              </a:ext>
            </a:extLst>
          </p:cNvPr>
          <p:cNvSpPr/>
          <p:nvPr/>
        </p:nvSpPr>
        <p:spPr>
          <a:xfrm>
            <a:off x="4631698" y="640372"/>
            <a:ext cx="930166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MSS Tag</a:t>
            </a:r>
            <a:r>
              <a:rPr kumimoji="1" lang="ko-KR" altLang="en-US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kumimoji="1" lang="en-US" altLang="ko-KR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en-US" altLang="ko-KR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</a:t>
            </a:r>
            <a:endParaRPr kumimoji="1" lang="ko-KR" altLang="en-US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5964AC-C0DA-FFEE-0AE5-88AB1FD2B517}"/>
              </a:ext>
            </a:extLst>
          </p:cNvPr>
          <p:cNvSpPr txBox="1"/>
          <p:nvPr/>
        </p:nvSpPr>
        <p:spPr>
          <a:xfrm>
            <a:off x="3900363" y="1972981"/>
            <a:ext cx="1343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의미 텍스트 분류 모델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6CAE8-E9DA-EA10-15D6-B9B8BBD0FDA4}"/>
              </a:ext>
            </a:extLst>
          </p:cNvPr>
          <p:cNvSpPr txBox="1"/>
          <p:nvPr/>
        </p:nvSpPr>
        <p:spPr>
          <a:xfrm>
            <a:off x="6163947" y="1972981"/>
            <a:ext cx="1343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표면 텍스트 분류 결과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17D7E7-75CB-1676-8362-0EDE106A76AB}"/>
              </a:ext>
            </a:extLst>
          </p:cNvPr>
          <p:cNvSpPr/>
          <p:nvPr/>
        </p:nvSpPr>
        <p:spPr>
          <a:xfrm>
            <a:off x="5845720" y="1328029"/>
            <a:ext cx="1979728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u="sng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패션 스타일 </a:t>
            </a:r>
            <a:endParaRPr kumimoji="1" lang="en-US" altLang="ko-KR" sz="1350" u="sng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유추 모델 학습</a:t>
            </a:r>
            <a:r>
              <a:rPr kumimoji="1" lang="en-US" altLang="ko-KR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(NLP)</a:t>
            </a:r>
            <a:endParaRPr kumimoji="1" lang="ko-KR" altLang="en-US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75427E-F3E0-06CE-2B2A-A544C88AB3B9}"/>
              </a:ext>
            </a:extLst>
          </p:cNvPr>
          <p:cNvSpPr/>
          <p:nvPr/>
        </p:nvSpPr>
        <p:spPr>
          <a:xfrm>
            <a:off x="6895282" y="640372"/>
            <a:ext cx="930166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MSS Tag</a:t>
            </a:r>
            <a:r>
              <a:rPr kumimoji="1" lang="ko-KR" altLang="en-US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kumimoji="1" lang="en-US" altLang="ko-KR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en-US" altLang="ko-KR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</a:t>
            </a:r>
            <a:endParaRPr kumimoji="1" lang="ko-KR" altLang="en-US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86BAEF-132D-2E42-AD52-23E7A47ED2EA}"/>
              </a:ext>
            </a:extLst>
          </p:cNvPr>
          <p:cNvSpPr/>
          <p:nvPr/>
        </p:nvSpPr>
        <p:spPr>
          <a:xfrm>
            <a:off x="5845720" y="640372"/>
            <a:ext cx="930166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Instagram Tag data</a:t>
            </a:r>
            <a:endParaRPr kumimoji="1" lang="ko-KR" altLang="en-US" sz="11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FF159-B95E-C1BA-8651-28AD422FFF8C}"/>
              </a:ext>
            </a:extLst>
          </p:cNvPr>
          <p:cNvSpPr/>
          <p:nvPr/>
        </p:nvSpPr>
        <p:spPr>
          <a:xfrm>
            <a:off x="2487321" y="2777156"/>
            <a:ext cx="930166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25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Feed Image</a:t>
            </a:r>
          </a:p>
          <a:p>
            <a:pPr algn="ctr"/>
            <a:r>
              <a:rPr kumimoji="1" lang="en-US" altLang="ko-KR" sz="1125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</a:t>
            </a:r>
            <a:endParaRPr kumimoji="1" lang="ko-KR" altLang="en-US" sz="1125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0A0C37-C7E6-569C-D314-F5B99A1474B6}"/>
              </a:ext>
            </a:extLst>
          </p:cNvPr>
          <p:cNvSpPr/>
          <p:nvPr/>
        </p:nvSpPr>
        <p:spPr>
          <a:xfrm>
            <a:off x="2487321" y="3673017"/>
            <a:ext cx="930166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25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Feed Tag data</a:t>
            </a:r>
            <a:endParaRPr kumimoji="1" lang="ko-KR" altLang="en-US" sz="1125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EF6CA3-3F97-847E-8782-4EB0E471AE9F}"/>
              </a:ext>
            </a:extLst>
          </p:cNvPr>
          <p:cNvSpPr/>
          <p:nvPr/>
        </p:nvSpPr>
        <p:spPr>
          <a:xfrm>
            <a:off x="1318552" y="4278019"/>
            <a:ext cx="1087842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인플루언서</a:t>
            </a:r>
            <a:endParaRPr kumimoji="1" lang="en-US" altLang="ko-KR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en-US" altLang="ko-KR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Instagram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25C8-6078-C6B9-DF85-5081E183DCD0}"/>
              </a:ext>
            </a:extLst>
          </p:cNvPr>
          <p:cNvSpPr txBox="1"/>
          <p:nvPr/>
        </p:nvSpPr>
        <p:spPr>
          <a:xfrm>
            <a:off x="1734496" y="2661600"/>
            <a:ext cx="595149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25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추출</a:t>
            </a:r>
          </a:p>
        </p:txBody>
      </p:sp>
      <p:sp>
        <p:nvSpPr>
          <p:cNvPr id="24" name="굽은 화살표[B] 5">
            <a:extLst>
              <a:ext uri="{FF2B5EF4-FFF2-40B4-BE49-F238E27FC236}">
                <a16:creationId xmlns:a16="http://schemas.microsoft.com/office/drawing/2014/main" id="{87F82142-F12E-1E9D-8D74-076232039FEB}"/>
              </a:ext>
            </a:extLst>
          </p:cNvPr>
          <p:cNvSpPr/>
          <p:nvPr/>
        </p:nvSpPr>
        <p:spPr>
          <a:xfrm>
            <a:off x="1700292" y="3812700"/>
            <a:ext cx="663555" cy="467055"/>
          </a:xfrm>
          <a:prstGeom prst="bentArrow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굽은 화살표[B] 5">
            <a:extLst>
              <a:ext uri="{FF2B5EF4-FFF2-40B4-BE49-F238E27FC236}">
                <a16:creationId xmlns:a16="http://schemas.microsoft.com/office/drawing/2014/main" id="{1E161039-0366-9DE4-C5EA-2F32D6F5CB86}"/>
              </a:ext>
            </a:extLst>
          </p:cNvPr>
          <p:cNvSpPr/>
          <p:nvPr/>
        </p:nvSpPr>
        <p:spPr>
          <a:xfrm>
            <a:off x="1700292" y="2908152"/>
            <a:ext cx="663555" cy="1371601"/>
          </a:xfrm>
          <a:prstGeom prst="bentArrow">
            <a:avLst>
              <a:gd name="adj1" fmla="val 16606"/>
              <a:gd name="adj2" fmla="val 12820"/>
              <a:gd name="adj3" fmla="val 10384"/>
              <a:gd name="adj4" fmla="val 30147"/>
            </a:avLst>
          </a:prstGeom>
          <a:solidFill>
            <a:srgbClr val="515BD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07F8DF-7A9A-143E-9AEA-C9E50D7DC8EA}"/>
              </a:ext>
            </a:extLst>
          </p:cNvPr>
          <p:cNvSpPr/>
          <p:nvPr/>
        </p:nvSpPr>
        <p:spPr>
          <a:xfrm>
            <a:off x="5768354" y="3207698"/>
            <a:ext cx="1979728" cy="605002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인플루언서</a:t>
            </a:r>
            <a:r>
              <a:rPr kumimoji="1" lang="ko-KR" altLang="en-US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카테고리</a:t>
            </a:r>
            <a:endParaRPr kumimoji="1" lang="en-US" altLang="ko-KR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135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 </a:t>
            </a:r>
            <a:r>
              <a:rPr kumimoji="1" lang="en-US" altLang="ko-KR" sz="135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Dataframe</a:t>
            </a:r>
            <a:endParaRPr kumimoji="1" lang="ko-KR" altLang="en-US" sz="135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53796B-9C97-3A2D-7872-DB58F3F58617}"/>
              </a:ext>
            </a:extLst>
          </p:cNvPr>
          <p:cNvSpPr txBox="1"/>
          <p:nvPr/>
        </p:nvSpPr>
        <p:spPr>
          <a:xfrm>
            <a:off x="3575163" y="2723189"/>
            <a:ext cx="181704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25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의미 텍스트 분류 모델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BC530-E472-A70C-ED0C-591A630970EA}"/>
              </a:ext>
            </a:extLst>
          </p:cNvPr>
          <p:cNvSpPr txBox="1"/>
          <p:nvPr/>
        </p:nvSpPr>
        <p:spPr>
          <a:xfrm>
            <a:off x="3601195" y="2983342"/>
            <a:ext cx="1764976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25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표면 텍스트 분류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40643-6536-FA3E-171C-6736C1CDAB1B}"/>
              </a:ext>
            </a:extLst>
          </p:cNvPr>
          <p:cNvSpPr txBox="1"/>
          <p:nvPr/>
        </p:nvSpPr>
        <p:spPr>
          <a:xfrm>
            <a:off x="3575163" y="2463036"/>
            <a:ext cx="181704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25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이미지 분류 모델</a:t>
            </a:r>
          </a:p>
        </p:txBody>
      </p:sp>
      <p:sp>
        <p:nvSpPr>
          <p:cNvPr id="23" name="오른쪽 화살표 70">
            <a:extLst>
              <a:ext uri="{FF2B5EF4-FFF2-40B4-BE49-F238E27FC236}">
                <a16:creationId xmlns:a16="http://schemas.microsoft.com/office/drawing/2014/main" id="{B61413F2-CE2A-BF24-223C-C4361BBBF61D}"/>
              </a:ext>
            </a:extLst>
          </p:cNvPr>
          <p:cNvSpPr/>
          <p:nvPr/>
        </p:nvSpPr>
        <p:spPr>
          <a:xfrm>
            <a:off x="3648615" y="3241197"/>
            <a:ext cx="1888611" cy="538003"/>
          </a:xfrm>
          <a:prstGeom prst="rightArrow">
            <a:avLst/>
          </a:prstGeom>
          <a:solidFill>
            <a:srgbClr val="DD2A7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F9442B3-341C-D20A-CFD6-6443911BC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2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912">
        <p159:morph option="byObject"/>
      </p:transition>
    </mc:Choice>
    <mc:Fallback xmlns="">
      <p:transition spd="slow" advTm="229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13133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추천 시스템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986971" y="260479"/>
            <a:ext cx="796006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D661E6C-B51D-37B4-44E6-8FDDC53F9323}"/>
              </a:ext>
            </a:extLst>
          </p:cNvPr>
          <p:cNvSpPr/>
          <p:nvPr/>
        </p:nvSpPr>
        <p:spPr>
          <a:xfrm>
            <a:off x="1637086" y="2027431"/>
            <a:ext cx="687898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의류 상품</a:t>
            </a:r>
            <a:endParaRPr kumimoji="1" lang="en-US" altLang="ko-KR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URL</a:t>
            </a:r>
            <a:endParaRPr kumimoji="1" lang="ko-KR" altLang="en-US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197D7F-DB91-7062-2D5C-A426DAF7534B}"/>
              </a:ext>
            </a:extLst>
          </p:cNvPr>
          <p:cNvSpPr txBox="1"/>
          <p:nvPr/>
        </p:nvSpPr>
        <p:spPr>
          <a:xfrm>
            <a:off x="1903700" y="819321"/>
            <a:ext cx="440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추출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B92324-D082-A91D-B64D-3D7407DD45A3}"/>
              </a:ext>
            </a:extLst>
          </p:cNvPr>
          <p:cNvSpPr/>
          <p:nvPr/>
        </p:nvSpPr>
        <p:spPr>
          <a:xfrm>
            <a:off x="2413285" y="1580009"/>
            <a:ext cx="687898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MSS Tag</a:t>
            </a:r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kumimoji="1" lang="en-US" altLang="ko-KR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</a:t>
            </a:r>
            <a:endParaRPr kumimoji="1" lang="ko-KR" altLang="en-US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C81757-CA36-6726-E13E-0C833EA4C846}"/>
              </a:ext>
            </a:extLst>
          </p:cNvPr>
          <p:cNvSpPr/>
          <p:nvPr/>
        </p:nvSpPr>
        <p:spPr>
          <a:xfrm>
            <a:off x="2416200" y="878414"/>
            <a:ext cx="687898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MSS Image</a:t>
            </a: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</a:t>
            </a:r>
            <a:endParaRPr kumimoji="1" lang="ko-KR" altLang="en-US" sz="8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6" name="굽은 화살표[B] 5">
            <a:extLst>
              <a:ext uri="{FF2B5EF4-FFF2-40B4-BE49-F238E27FC236}">
                <a16:creationId xmlns:a16="http://schemas.microsoft.com/office/drawing/2014/main" id="{7DDA2BAB-779A-1631-AC58-C9A859C615DD}"/>
              </a:ext>
            </a:extLst>
          </p:cNvPr>
          <p:cNvSpPr/>
          <p:nvPr/>
        </p:nvSpPr>
        <p:spPr>
          <a:xfrm>
            <a:off x="1878405" y="1682025"/>
            <a:ext cx="490728" cy="345406"/>
          </a:xfrm>
          <a:prstGeom prst="bentArrow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굽은 화살표[B] 5">
            <a:extLst>
              <a:ext uri="{FF2B5EF4-FFF2-40B4-BE49-F238E27FC236}">
                <a16:creationId xmlns:a16="http://schemas.microsoft.com/office/drawing/2014/main" id="{5926FC6B-0494-8385-CA54-F181CFACFE3B}"/>
              </a:ext>
            </a:extLst>
          </p:cNvPr>
          <p:cNvSpPr/>
          <p:nvPr/>
        </p:nvSpPr>
        <p:spPr>
          <a:xfrm>
            <a:off x="1878405" y="1013072"/>
            <a:ext cx="490728" cy="1014358"/>
          </a:xfrm>
          <a:prstGeom prst="bentArrow">
            <a:avLst>
              <a:gd name="adj1" fmla="val 16606"/>
              <a:gd name="adj2" fmla="val 12820"/>
              <a:gd name="adj3" fmla="val 10384"/>
              <a:gd name="adj4" fmla="val 30147"/>
            </a:avLst>
          </a:prstGeom>
          <a:solidFill>
            <a:srgbClr val="515BD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3622A9-0DC4-3D0A-D1F1-D24A029254D9}"/>
              </a:ext>
            </a:extLst>
          </p:cNvPr>
          <p:cNvSpPr txBox="1"/>
          <p:nvPr/>
        </p:nvSpPr>
        <p:spPr>
          <a:xfrm>
            <a:off x="2373154" y="548257"/>
            <a:ext cx="768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해당 의류 상품</a:t>
            </a:r>
            <a:endParaRPr lang="en-US" altLang="ko-KR" sz="8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착용 전신 사진</a:t>
            </a:r>
            <a:endParaRPr lang="en-US" altLang="ko-KR" sz="8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647A72-7779-87FC-832A-36D373F6E34B}"/>
              </a:ext>
            </a:extLst>
          </p:cNvPr>
          <p:cNvSpPr txBox="1"/>
          <p:nvPr/>
        </p:nvSpPr>
        <p:spPr>
          <a:xfrm>
            <a:off x="826017" y="942019"/>
            <a:ext cx="118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서비스 </a:t>
            </a:r>
            <a:r>
              <a:rPr kumimoji="1" lang="en-US" altLang="ko-KR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1</a:t>
            </a:r>
            <a:endParaRPr kumimoji="1" lang="ko-KR" altLang="en-US" sz="20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510ADC-E1F1-B709-53B3-9D8040686C80}"/>
              </a:ext>
            </a:extLst>
          </p:cNvPr>
          <p:cNvSpPr txBox="1"/>
          <p:nvPr/>
        </p:nvSpPr>
        <p:spPr>
          <a:xfrm>
            <a:off x="1883412" y="3247017"/>
            <a:ext cx="440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1D2DDA0-D603-DA9C-DC51-C3DE8D7C7D54}"/>
              </a:ext>
            </a:extLst>
          </p:cNvPr>
          <p:cNvSpPr/>
          <p:nvPr/>
        </p:nvSpPr>
        <p:spPr>
          <a:xfrm>
            <a:off x="2392998" y="4007706"/>
            <a:ext cx="687898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Feed Tag</a:t>
            </a:r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kumimoji="1" lang="en-US" altLang="ko-KR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</a:t>
            </a:r>
            <a:endParaRPr kumimoji="1" lang="ko-KR" altLang="en-US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9FAF40E-9CC4-8B39-93F3-D0C7AC741864}"/>
              </a:ext>
            </a:extLst>
          </p:cNvPr>
          <p:cNvSpPr/>
          <p:nvPr/>
        </p:nvSpPr>
        <p:spPr>
          <a:xfrm>
            <a:off x="2395913" y="3306111"/>
            <a:ext cx="687898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Feed Image</a:t>
            </a: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</a:t>
            </a:r>
            <a:endParaRPr kumimoji="1" lang="ko-KR" altLang="en-US" sz="8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56" name="굽은 화살표[B] 5">
            <a:extLst>
              <a:ext uri="{FF2B5EF4-FFF2-40B4-BE49-F238E27FC236}">
                <a16:creationId xmlns:a16="http://schemas.microsoft.com/office/drawing/2014/main" id="{622DCE45-3845-8A71-E0E0-6C163E5C9277}"/>
              </a:ext>
            </a:extLst>
          </p:cNvPr>
          <p:cNvSpPr/>
          <p:nvPr/>
        </p:nvSpPr>
        <p:spPr>
          <a:xfrm>
            <a:off x="1858118" y="4109722"/>
            <a:ext cx="490728" cy="345406"/>
          </a:xfrm>
          <a:prstGeom prst="bentArrow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굽은 화살표[B] 5">
            <a:extLst>
              <a:ext uri="{FF2B5EF4-FFF2-40B4-BE49-F238E27FC236}">
                <a16:creationId xmlns:a16="http://schemas.microsoft.com/office/drawing/2014/main" id="{B6268C23-B546-8CE7-3CF0-1DC1247EE958}"/>
              </a:ext>
            </a:extLst>
          </p:cNvPr>
          <p:cNvSpPr/>
          <p:nvPr/>
        </p:nvSpPr>
        <p:spPr>
          <a:xfrm>
            <a:off x="1858118" y="3440769"/>
            <a:ext cx="490728" cy="1014358"/>
          </a:xfrm>
          <a:prstGeom prst="bentArrow">
            <a:avLst>
              <a:gd name="adj1" fmla="val 16606"/>
              <a:gd name="adj2" fmla="val 12820"/>
              <a:gd name="adj3" fmla="val 10384"/>
              <a:gd name="adj4" fmla="val 30147"/>
            </a:avLst>
          </a:prstGeom>
          <a:solidFill>
            <a:srgbClr val="515BD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932D5A-B6A0-3872-F788-A58393C2C170}"/>
              </a:ext>
            </a:extLst>
          </p:cNvPr>
          <p:cNvSpPr/>
          <p:nvPr/>
        </p:nvSpPr>
        <p:spPr>
          <a:xfrm>
            <a:off x="3192690" y="2547432"/>
            <a:ext cx="58119" cy="2316692"/>
          </a:xfrm>
          <a:prstGeom prst="rect">
            <a:avLst/>
          </a:prstGeom>
          <a:solidFill>
            <a:srgbClr val="DD2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solidFill>
                <a:schemeClr val="tx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7569D0-32C3-19AE-B2C1-659B7A77501B}"/>
              </a:ext>
            </a:extLst>
          </p:cNvPr>
          <p:cNvSpPr txBox="1"/>
          <p:nvPr/>
        </p:nvSpPr>
        <p:spPr>
          <a:xfrm>
            <a:off x="3001679" y="4838478"/>
            <a:ext cx="440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B27C09-89A0-AA63-CEE1-AC00BB546396}"/>
              </a:ext>
            </a:extLst>
          </p:cNvPr>
          <p:cNvSpPr txBox="1"/>
          <p:nvPr/>
        </p:nvSpPr>
        <p:spPr>
          <a:xfrm>
            <a:off x="2459306" y="2967558"/>
            <a:ext cx="572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사용자의</a:t>
            </a:r>
            <a:endParaRPr lang="en-US" altLang="ko-KR" sz="8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8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전신 사진</a:t>
            </a:r>
            <a:endParaRPr lang="en-US" altLang="ko-KR" sz="8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EDC4A40-3367-557A-3FE2-F4C8E11F89DE}"/>
              </a:ext>
            </a:extLst>
          </p:cNvPr>
          <p:cNvSpPr txBox="1"/>
          <p:nvPr/>
        </p:nvSpPr>
        <p:spPr>
          <a:xfrm>
            <a:off x="801738" y="3396073"/>
            <a:ext cx="118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서비스 </a:t>
            </a:r>
            <a:r>
              <a:rPr kumimoji="1" lang="en-US" altLang="ko-KR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</a:t>
            </a:r>
            <a:endParaRPr kumimoji="1" lang="ko-KR" altLang="en-US" sz="20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B64AFA5-C413-895B-0EFD-580C99AF2041}"/>
              </a:ext>
            </a:extLst>
          </p:cNvPr>
          <p:cNvSpPr/>
          <p:nvPr/>
        </p:nvSpPr>
        <p:spPr>
          <a:xfrm>
            <a:off x="3329428" y="877051"/>
            <a:ext cx="1087956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의류 상품 스타일</a:t>
            </a:r>
            <a:endParaRPr kumimoji="1" lang="en-US" altLang="ko-KR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 결과 점수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696B4E-0507-E906-503B-5DACF8558AB1}"/>
              </a:ext>
            </a:extLst>
          </p:cNvPr>
          <p:cNvSpPr/>
          <p:nvPr/>
        </p:nvSpPr>
        <p:spPr>
          <a:xfrm>
            <a:off x="3329428" y="1580010"/>
            <a:ext cx="1087956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의류 상품 태그 의미</a:t>
            </a:r>
            <a:endParaRPr kumimoji="1" lang="en-US" altLang="ko-KR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 결과 점수</a:t>
            </a:r>
          </a:p>
        </p:txBody>
      </p:sp>
      <p:sp>
        <p:nvSpPr>
          <p:cNvPr id="66" name="십자형 65">
            <a:extLst>
              <a:ext uri="{FF2B5EF4-FFF2-40B4-BE49-F238E27FC236}">
                <a16:creationId xmlns:a16="http://schemas.microsoft.com/office/drawing/2014/main" id="{E1F840EA-45F3-B0FC-E6F7-126ED4212F08}"/>
              </a:ext>
            </a:extLst>
          </p:cNvPr>
          <p:cNvSpPr/>
          <p:nvPr/>
        </p:nvSpPr>
        <p:spPr>
          <a:xfrm>
            <a:off x="3780223" y="1358674"/>
            <a:ext cx="186365" cy="186365"/>
          </a:xfrm>
          <a:prstGeom prst="plus">
            <a:avLst>
              <a:gd name="adj" fmla="val 42271"/>
            </a:avLst>
          </a:prstGeom>
          <a:solidFill>
            <a:srgbClr val="DD2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894E59E-2BE1-E190-4CAF-746EF4338761}"/>
              </a:ext>
            </a:extLst>
          </p:cNvPr>
          <p:cNvSpPr/>
          <p:nvPr/>
        </p:nvSpPr>
        <p:spPr>
          <a:xfrm>
            <a:off x="3358922" y="3301753"/>
            <a:ext cx="1087957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사용자 스타일</a:t>
            </a:r>
            <a:endParaRPr kumimoji="1" lang="en-US" altLang="ko-KR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 결과 점수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652AC1-69BA-17B9-3C07-507B57840ECB}"/>
              </a:ext>
            </a:extLst>
          </p:cNvPr>
          <p:cNvSpPr/>
          <p:nvPr/>
        </p:nvSpPr>
        <p:spPr>
          <a:xfrm>
            <a:off x="3358922" y="4004712"/>
            <a:ext cx="1087957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사용자 태그 의미</a:t>
            </a:r>
            <a:endParaRPr kumimoji="1" lang="en-US" altLang="ko-KR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 결과 점수</a:t>
            </a:r>
          </a:p>
        </p:txBody>
      </p:sp>
      <p:sp>
        <p:nvSpPr>
          <p:cNvPr id="71" name="십자형 70">
            <a:extLst>
              <a:ext uri="{FF2B5EF4-FFF2-40B4-BE49-F238E27FC236}">
                <a16:creationId xmlns:a16="http://schemas.microsoft.com/office/drawing/2014/main" id="{25ECEC9B-2843-D912-1B81-E63D42F746D5}"/>
              </a:ext>
            </a:extLst>
          </p:cNvPr>
          <p:cNvSpPr/>
          <p:nvPr/>
        </p:nvSpPr>
        <p:spPr>
          <a:xfrm>
            <a:off x="3809718" y="3780782"/>
            <a:ext cx="186365" cy="186365"/>
          </a:xfrm>
          <a:prstGeom prst="plus">
            <a:avLst>
              <a:gd name="adj" fmla="val 42271"/>
            </a:avLst>
          </a:prstGeom>
          <a:solidFill>
            <a:srgbClr val="DD2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B1A5AF-0942-0A2D-60DB-CD2A61EF4820}"/>
              </a:ext>
            </a:extLst>
          </p:cNvPr>
          <p:cNvSpPr/>
          <p:nvPr/>
        </p:nvSpPr>
        <p:spPr>
          <a:xfrm>
            <a:off x="4588100" y="3223686"/>
            <a:ext cx="58572" cy="1276467"/>
          </a:xfrm>
          <a:prstGeom prst="rect">
            <a:avLst/>
          </a:prstGeom>
          <a:solidFill>
            <a:srgbClr val="DD2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solidFill>
                <a:schemeClr val="tx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3A0764-E77F-305B-DDDF-471E4B721EB7}"/>
              </a:ext>
            </a:extLst>
          </p:cNvPr>
          <p:cNvSpPr/>
          <p:nvPr/>
        </p:nvSpPr>
        <p:spPr>
          <a:xfrm>
            <a:off x="6260064" y="1265342"/>
            <a:ext cx="1464095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인플루언서</a:t>
            </a:r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카테고리</a:t>
            </a:r>
            <a:endParaRPr kumimoji="1" lang="en-US" altLang="ko-KR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 </a:t>
            </a:r>
            <a:r>
              <a:rPr kumimoji="1" lang="en-US" altLang="ko-KR" sz="90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Dataframe</a:t>
            </a:r>
            <a:endParaRPr kumimoji="1" lang="ko-KR" altLang="en-US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66724C-7235-4DB7-22D6-F8EB76D16E96}"/>
              </a:ext>
            </a:extLst>
          </p:cNvPr>
          <p:cNvSpPr/>
          <p:nvPr/>
        </p:nvSpPr>
        <p:spPr>
          <a:xfrm>
            <a:off x="4558607" y="826732"/>
            <a:ext cx="58572" cy="1276467"/>
          </a:xfrm>
          <a:prstGeom prst="rect">
            <a:avLst/>
          </a:prstGeom>
          <a:solidFill>
            <a:srgbClr val="DD2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solidFill>
                <a:schemeClr val="tx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7" name="오른쪽 화살표 114">
            <a:extLst>
              <a:ext uri="{FF2B5EF4-FFF2-40B4-BE49-F238E27FC236}">
                <a16:creationId xmlns:a16="http://schemas.microsoft.com/office/drawing/2014/main" id="{7539999B-DB3A-A38B-07CC-DE4F877EDF11}"/>
              </a:ext>
            </a:extLst>
          </p:cNvPr>
          <p:cNvSpPr/>
          <p:nvPr/>
        </p:nvSpPr>
        <p:spPr>
          <a:xfrm>
            <a:off x="4728141" y="1306875"/>
            <a:ext cx="1396710" cy="397877"/>
          </a:xfrm>
          <a:prstGeom prst="rightArrow">
            <a:avLst/>
          </a:prstGeom>
          <a:solidFill>
            <a:srgbClr val="DD2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9345393-33C3-B76C-3D86-2E4090F55B4C}"/>
              </a:ext>
            </a:extLst>
          </p:cNvPr>
          <p:cNvSpPr/>
          <p:nvPr/>
        </p:nvSpPr>
        <p:spPr>
          <a:xfrm>
            <a:off x="1630932" y="4452137"/>
            <a:ext cx="698607" cy="44742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인스타그램 </a:t>
            </a:r>
            <a:r>
              <a:rPr kumimoji="1" lang="en-US" altLang="ko-KR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feed</a:t>
            </a:r>
            <a:endParaRPr kumimoji="1" lang="ko-KR" altLang="en-US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729A091-32A6-9250-E313-261DF7C0BB92}"/>
              </a:ext>
            </a:extLst>
          </p:cNvPr>
          <p:cNvSpPr/>
          <p:nvPr/>
        </p:nvSpPr>
        <p:spPr>
          <a:xfrm>
            <a:off x="4897408" y="2351475"/>
            <a:ext cx="1050431" cy="1183446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E3FE53-BABC-9104-D233-111C25A87DCC}"/>
              </a:ext>
            </a:extLst>
          </p:cNvPr>
          <p:cNvSpPr txBox="1"/>
          <p:nvPr/>
        </p:nvSpPr>
        <p:spPr>
          <a:xfrm>
            <a:off x="4935552" y="2713217"/>
            <a:ext cx="10567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정보가 부족한 경우</a:t>
            </a:r>
            <a:endParaRPr lang="en-US" altLang="ko-KR" sz="9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9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사진 선택에 따른</a:t>
            </a:r>
            <a:endParaRPr lang="en-US" altLang="ko-KR" sz="9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9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가중치 부여</a:t>
            </a:r>
            <a:endParaRPr lang="en-US" altLang="ko-KR" sz="9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C09855A-568D-06C5-8DFB-AA4A81BD609E}"/>
              </a:ext>
            </a:extLst>
          </p:cNvPr>
          <p:cNvSpPr/>
          <p:nvPr/>
        </p:nvSpPr>
        <p:spPr>
          <a:xfrm>
            <a:off x="4993346" y="2211357"/>
            <a:ext cx="954493" cy="48935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DeepFashion_Try_On</a:t>
            </a:r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으로 이미지 생성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D729A9-49ED-2768-0601-448BB41F104C}"/>
              </a:ext>
            </a:extLst>
          </p:cNvPr>
          <p:cNvSpPr/>
          <p:nvPr/>
        </p:nvSpPr>
        <p:spPr>
          <a:xfrm>
            <a:off x="6240847" y="4004712"/>
            <a:ext cx="1266479" cy="584483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err="1">
                <a:solidFill>
                  <a:schemeClr val="bg1">
                    <a:lumMod val="9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인플루언서</a:t>
            </a:r>
            <a:r>
              <a:rPr kumimoji="1" lang="ko-KR" altLang="en-US" sz="900" dirty="0">
                <a:solidFill>
                  <a:schemeClr val="bg1">
                    <a:lumMod val="9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카테고리</a:t>
            </a:r>
            <a:endParaRPr kumimoji="1" lang="en-US" altLang="ko-KR" sz="900" dirty="0">
              <a:solidFill>
                <a:schemeClr val="bg1">
                  <a:lumMod val="9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900" dirty="0">
                <a:solidFill>
                  <a:schemeClr val="bg1">
                    <a:lumMod val="9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 </a:t>
            </a:r>
            <a:r>
              <a:rPr kumimoji="1" lang="en-US" altLang="ko-KR" sz="900" dirty="0" err="1">
                <a:solidFill>
                  <a:schemeClr val="bg1">
                    <a:lumMod val="9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Dataframe</a:t>
            </a:r>
            <a:endParaRPr kumimoji="1" lang="ko-KR" altLang="en-US" sz="900" dirty="0">
              <a:solidFill>
                <a:schemeClr val="bg1">
                  <a:lumMod val="9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87" name="오른쪽 화살표 92">
            <a:extLst>
              <a:ext uri="{FF2B5EF4-FFF2-40B4-BE49-F238E27FC236}">
                <a16:creationId xmlns:a16="http://schemas.microsoft.com/office/drawing/2014/main" id="{FB9CF8E6-B7EA-6B84-3A2E-5A1423129D46}"/>
              </a:ext>
            </a:extLst>
          </p:cNvPr>
          <p:cNvSpPr/>
          <p:nvPr/>
        </p:nvSpPr>
        <p:spPr>
          <a:xfrm>
            <a:off x="4915696" y="4186028"/>
            <a:ext cx="1208189" cy="344173"/>
          </a:xfrm>
          <a:prstGeom prst="rightArrow">
            <a:avLst/>
          </a:prstGeom>
          <a:solidFill>
            <a:srgbClr val="DD2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2A5D4F-7242-EB8A-CDF0-CE780E66816C}"/>
              </a:ext>
            </a:extLst>
          </p:cNvPr>
          <p:cNvSpPr txBox="1"/>
          <p:nvPr/>
        </p:nvSpPr>
        <p:spPr>
          <a:xfrm>
            <a:off x="5037223" y="3749178"/>
            <a:ext cx="8667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이미지와 태그 정보가</a:t>
            </a:r>
            <a:endParaRPr lang="en-US" altLang="ko-KR" sz="9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9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충분한 경우</a:t>
            </a:r>
            <a:endParaRPr lang="en-US" altLang="ko-KR" sz="9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0AF15DA-F4EA-C15D-5F9E-53E9EF836F3A}"/>
              </a:ext>
            </a:extLst>
          </p:cNvPr>
          <p:cNvSpPr/>
          <p:nvPr/>
        </p:nvSpPr>
        <p:spPr>
          <a:xfrm>
            <a:off x="6240847" y="3026229"/>
            <a:ext cx="1266479" cy="563361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인플루언서</a:t>
            </a:r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카테고리</a:t>
            </a:r>
            <a:endParaRPr kumimoji="1" lang="en-US" altLang="ko-KR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분류 </a:t>
            </a:r>
            <a:r>
              <a:rPr kumimoji="1" lang="en-US" altLang="ko-KR" sz="90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Dataframe</a:t>
            </a:r>
            <a:endParaRPr kumimoji="1" lang="ko-KR" altLang="en-US" sz="9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91" name="오른쪽 화살표 42">
            <a:extLst>
              <a:ext uri="{FF2B5EF4-FFF2-40B4-BE49-F238E27FC236}">
                <a16:creationId xmlns:a16="http://schemas.microsoft.com/office/drawing/2014/main" id="{3A679C10-6EB8-AD61-3FE9-EBDFCBBCE5A1}"/>
              </a:ext>
            </a:extLst>
          </p:cNvPr>
          <p:cNvSpPr/>
          <p:nvPr/>
        </p:nvSpPr>
        <p:spPr>
          <a:xfrm>
            <a:off x="4915696" y="3223987"/>
            <a:ext cx="1208189" cy="344173"/>
          </a:xfrm>
          <a:prstGeom prst="rightArrow">
            <a:avLst/>
          </a:prstGeom>
          <a:solidFill>
            <a:srgbClr val="DD2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8BFE11B-6F67-E927-9306-537B8B1B54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8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592">
        <p159:morph option="byObject"/>
      </p:transition>
    </mc:Choice>
    <mc:Fallback xmlns="">
      <p:transition spd="slow" advTm="225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결론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602428" y="260479"/>
            <a:ext cx="8344606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6CBA7F-FEF5-CC58-91C2-22E590B53A0D}"/>
              </a:ext>
            </a:extLst>
          </p:cNvPr>
          <p:cNvSpPr txBox="1"/>
          <p:nvPr/>
        </p:nvSpPr>
        <p:spPr>
          <a:xfrm>
            <a:off x="455154" y="2110085"/>
            <a:ext cx="2859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고찰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79B85-D7FA-E96C-C687-F0DB9C26E2DD}"/>
              </a:ext>
            </a:extLst>
          </p:cNvPr>
          <p:cNvSpPr txBox="1"/>
          <p:nvPr/>
        </p:nvSpPr>
        <p:spPr>
          <a:xfrm>
            <a:off x="4705745" y="1314773"/>
            <a:ext cx="321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크롤링</a:t>
            </a: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성능</a:t>
            </a:r>
            <a:endParaRPr lang="en-US" altLang="ko-KR" sz="20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이미지 인식</a:t>
            </a:r>
            <a:endParaRPr lang="en-US" altLang="ko-KR" sz="20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균일하지 않은 </a:t>
            </a:r>
            <a:r>
              <a:rPr lang="ko-KR" altLang="en-US" sz="20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입력값</a:t>
            </a:r>
            <a:endParaRPr lang="ko-KR" altLang="en-US" sz="20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26392-0E41-3BB9-2715-496F05C0E789}"/>
              </a:ext>
            </a:extLst>
          </p:cNvPr>
          <p:cNvSpPr txBox="1"/>
          <p:nvPr/>
        </p:nvSpPr>
        <p:spPr>
          <a:xfrm>
            <a:off x="4705745" y="3033415"/>
            <a:ext cx="3211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컨텐츠 기반 추천</a:t>
            </a:r>
            <a:endParaRPr lang="en-US" altLang="ko-KR" sz="20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457200" indent="-457200">
              <a:buAutoNum type="arabicPeriod"/>
            </a:pPr>
            <a:endParaRPr lang="ko-KR" altLang="en-US" sz="20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73498-16DB-EBE9-5505-50B6D60D7BB8}"/>
              </a:ext>
            </a:extLst>
          </p:cNvPr>
          <p:cNvSpPr txBox="1"/>
          <p:nvPr/>
        </p:nvSpPr>
        <p:spPr>
          <a:xfrm>
            <a:off x="3683067" y="1622549"/>
            <a:ext cx="109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부정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8B07C-1503-C115-8669-0CBDC333EA50}"/>
              </a:ext>
            </a:extLst>
          </p:cNvPr>
          <p:cNvSpPr txBox="1"/>
          <p:nvPr/>
        </p:nvSpPr>
        <p:spPr>
          <a:xfrm>
            <a:off x="3683067" y="3033415"/>
            <a:ext cx="109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DD2A7B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긍정</a:t>
            </a:r>
            <a:endParaRPr lang="ko-KR" altLang="en-US" sz="2000" dirty="0">
              <a:solidFill>
                <a:srgbClr val="DD2A7B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6C13516-D17E-D234-6C4E-06CD33C6A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928">
        <p159:morph option="byObject"/>
      </p:transition>
    </mc:Choice>
    <mc:Fallback xmlns="">
      <p:transition spd="slow" advTm="52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결론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602428" y="260479"/>
            <a:ext cx="8344606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7B9107-44F1-DD26-5267-29672062593B}"/>
              </a:ext>
            </a:extLst>
          </p:cNvPr>
          <p:cNvSpPr txBox="1"/>
          <p:nvPr/>
        </p:nvSpPr>
        <p:spPr>
          <a:xfrm>
            <a:off x="483199" y="1042544"/>
            <a:ext cx="1364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01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C73C83-DE5F-911E-6AF4-5528D3F01BD3}"/>
              </a:ext>
            </a:extLst>
          </p:cNvPr>
          <p:cNvCxnSpPr>
            <a:cxnSpLocks/>
          </p:cNvCxnSpPr>
          <p:nvPr/>
        </p:nvCxnSpPr>
        <p:spPr>
          <a:xfrm>
            <a:off x="594711" y="1394925"/>
            <a:ext cx="1672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DD2A7B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rgbClr val="515BD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90EC1C-BC27-2874-F45D-2A2BA3F9FAE3}"/>
              </a:ext>
            </a:extLst>
          </p:cNvPr>
          <p:cNvSpPr txBox="1"/>
          <p:nvPr/>
        </p:nvSpPr>
        <p:spPr>
          <a:xfrm>
            <a:off x="483199" y="2254910"/>
            <a:ext cx="1708458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데이터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크롤링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코드 통합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흐름도 작성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보고서 작성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E9A56-BD64-CED3-3B24-EE5E831C39BD}"/>
              </a:ext>
            </a:extLst>
          </p:cNvPr>
          <p:cNvSpPr txBox="1"/>
          <p:nvPr/>
        </p:nvSpPr>
        <p:spPr>
          <a:xfrm>
            <a:off x="483199" y="1622926"/>
            <a:ext cx="126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신건우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55F880-2BB7-D51B-F157-44ED654D999F}"/>
              </a:ext>
            </a:extLst>
          </p:cNvPr>
          <p:cNvSpPr/>
          <p:nvPr/>
        </p:nvSpPr>
        <p:spPr>
          <a:xfrm>
            <a:off x="371688" y="817292"/>
            <a:ext cx="1918049" cy="3508917"/>
          </a:xfrm>
          <a:prstGeom prst="rect">
            <a:avLst/>
          </a:prstGeom>
          <a:noFill/>
          <a:ln w="15875" cap="rnd">
            <a:gradFill>
              <a:gsLst>
                <a:gs pos="0">
                  <a:srgbClr val="DD2A7B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00000">
                  <a:srgbClr val="515BD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8174E7-1CE7-8F83-9AEA-2ACAD8EF90EA}"/>
              </a:ext>
            </a:extLst>
          </p:cNvPr>
          <p:cNvSpPr/>
          <p:nvPr/>
        </p:nvSpPr>
        <p:spPr>
          <a:xfrm>
            <a:off x="2532547" y="817292"/>
            <a:ext cx="1918049" cy="3508917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B1B60-E6CC-B864-6962-9085C4F97CE3}"/>
              </a:ext>
            </a:extLst>
          </p:cNvPr>
          <p:cNvSpPr txBox="1"/>
          <p:nvPr/>
        </p:nvSpPr>
        <p:spPr>
          <a:xfrm>
            <a:off x="2668900" y="1042543"/>
            <a:ext cx="101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02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52F3F4-F2D9-4C12-DA10-E35EF1CF6051}"/>
              </a:ext>
            </a:extLst>
          </p:cNvPr>
          <p:cNvCxnSpPr>
            <a:cxnSpLocks/>
          </p:cNvCxnSpPr>
          <p:nvPr/>
        </p:nvCxnSpPr>
        <p:spPr>
          <a:xfrm>
            <a:off x="2762475" y="1394924"/>
            <a:ext cx="2056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2B5E04-5214-DE11-C616-4E7D40632E01}"/>
              </a:ext>
            </a:extLst>
          </p:cNvPr>
          <p:cNvSpPr txBox="1"/>
          <p:nvPr/>
        </p:nvSpPr>
        <p:spPr>
          <a:xfrm>
            <a:off x="2600423" y="2254910"/>
            <a:ext cx="1893206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자연어 처리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</a:t>
            </a: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전처리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및 모델 구축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추천 알고리즘 구축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발표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7C484-1042-0034-B560-4D8A9D377105}"/>
              </a:ext>
            </a:extLst>
          </p:cNvPr>
          <p:cNvSpPr txBox="1"/>
          <p:nvPr/>
        </p:nvSpPr>
        <p:spPr>
          <a:xfrm>
            <a:off x="2668900" y="1622925"/>
            <a:ext cx="145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배지환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37F25-FC1C-15E8-48E3-2BC0265B2F55}"/>
              </a:ext>
            </a:extLst>
          </p:cNvPr>
          <p:cNvSpPr txBox="1"/>
          <p:nvPr/>
        </p:nvSpPr>
        <p:spPr>
          <a:xfrm>
            <a:off x="4804918" y="1042544"/>
            <a:ext cx="57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03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5B2609-7BA6-CFF6-D0F3-7F27195F094C}"/>
              </a:ext>
            </a:extLst>
          </p:cNvPr>
          <p:cNvCxnSpPr>
            <a:cxnSpLocks/>
          </p:cNvCxnSpPr>
          <p:nvPr/>
        </p:nvCxnSpPr>
        <p:spPr>
          <a:xfrm>
            <a:off x="4916429" y="1394924"/>
            <a:ext cx="192600" cy="0"/>
          </a:xfrm>
          <a:prstGeom prst="line">
            <a:avLst/>
          </a:prstGeom>
          <a:ln w="19050" cap="rnd">
            <a:solidFill>
              <a:srgbClr val="0BD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E84C09-470A-B204-9B50-5EB4353F736D}"/>
              </a:ext>
            </a:extLst>
          </p:cNvPr>
          <p:cNvSpPr txBox="1"/>
          <p:nvPr/>
        </p:nvSpPr>
        <p:spPr>
          <a:xfrm>
            <a:off x="4804917" y="2254910"/>
            <a:ext cx="1806537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와이어프레임 구상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피그마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 작성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보고서 작성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PPT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제작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804F15-EF9F-07C0-7B6F-007C67A8AE35}"/>
              </a:ext>
            </a:extLst>
          </p:cNvPr>
          <p:cNvSpPr txBox="1"/>
          <p:nvPr/>
        </p:nvSpPr>
        <p:spPr>
          <a:xfrm>
            <a:off x="4804918" y="1622926"/>
            <a:ext cx="107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윤호열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1671A6-7D47-256F-88E8-5E859D7EC16E}"/>
              </a:ext>
            </a:extLst>
          </p:cNvPr>
          <p:cNvSpPr/>
          <p:nvPr/>
        </p:nvSpPr>
        <p:spPr>
          <a:xfrm>
            <a:off x="4693406" y="817292"/>
            <a:ext cx="1918049" cy="3508917"/>
          </a:xfrm>
          <a:prstGeom prst="rect">
            <a:avLst/>
          </a:prstGeom>
          <a:noFill/>
          <a:ln w="15875" cap="rnd">
            <a:solidFill>
              <a:srgbClr val="0BD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193A25-808A-08AB-2D1D-34593CC2169C}"/>
              </a:ext>
            </a:extLst>
          </p:cNvPr>
          <p:cNvSpPr/>
          <p:nvPr/>
        </p:nvSpPr>
        <p:spPr>
          <a:xfrm>
            <a:off x="6854264" y="817292"/>
            <a:ext cx="1918049" cy="3508917"/>
          </a:xfrm>
          <a:prstGeom prst="rect">
            <a:avLst/>
          </a:prstGeom>
          <a:noFill/>
          <a:ln w="15875" cap="rnd">
            <a:solidFill>
              <a:srgbClr val="515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A754C-787C-4174-B8A6-0BB677A305E4}"/>
              </a:ext>
            </a:extLst>
          </p:cNvPr>
          <p:cNvSpPr txBox="1"/>
          <p:nvPr/>
        </p:nvSpPr>
        <p:spPr>
          <a:xfrm>
            <a:off x="6965776" y="1042543"/>
            <a:ext cx="57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04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EA96B93-A583-BF32-C1F6-71C783ED63E1}"/>
              </a:ext>
            </a:extLst>
          </p:cNvPr>
          <p:cNvCxnSpPr>
            <a:cxnSpLocks/>
          </p:cNvCxnSpPr>
          <p:nvPr/>
        </p:nvCxnSpPr>
        <p:spPr>
          <a:xfrm>
            <a:off x="7077287" y="1394924"/>
            <a:ext cx="216142" cy="0"/>
          </a:xfrm>
          <a:prstGeom prst="line">
            <a:avLst/>
          </a:prstGeom>
          <a:ln w="19050" cap="rnd">
            <a:solidFill>
              <a:srgbClr val="515B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F1B6DA-EE20-4725-027C-748D3F439FF3}"/>
              </a:ext>
            </a:extLst>
          </p:cNvPr>
          <p:cNvSpPr txBox="1"/>
          <p:nvPr/>
        </p:nvSpPr>
        <p:spPr>
          <a:xfrm>
            <a:off x="6965775" y="2254910"/>
            <a:ext cx="1806537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데이터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크롤링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이미지 인식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전처리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및 모델 구축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PPT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98074-61A5-838C-C5B8-666F88F281F3}"/>
              </a:ext>
            </a:extLst>
          </p:cNvPr>
          <p:cNvSpPr txBox="1"/>
          <p:nvPr/>
        </p:nvSpPr>
        <p:spPr>
          <a:xfrm>
            <a:off x="6965776" y="1622925"/>
            <a:ext cx="107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서재원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9F29676-E229-42D0-1F76-56A54557F22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762475" y="1992257"/>
            <a:ext cx="632372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C848E3-B746-FD29-994B-DA5FD33A8495}"/>
              </a:ext>
            </a:extLst>
          </p:cNvPr>
          <p:cNvCxnSpPr>
            <a:cxnSpLocks/>
          </p:cNvCxnSpPr>
          <p:nvPr/>
        </p:nvCxnSpPr>
        <p:spPr>
          <a:xfrm>
            <a:off x="4916429" y="1992257"/>
            <a:ext cx="599000" cy="0"/>
          </a:xfrm>
          <a:prstGeom prst="line">
            <a:avLst/>
          </a:prstGeom>
          <a:ln w="19050" cap="rnd">
            <a:solidFill>
              <a:srgbClr val="0BD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0ADDF8D-F212-BC2F-BA2E-294C78978EFF}"/>
              </a:ext>
            </a:extLst>
          </p:cNvPr>
          <p:cNvCxnSpPr>
            <a:cxnSpLocks/>
          </p:cNvCxnSpPr>
          <p:nvPr/>
        </p:nvCxnSpPr>
        <p:spPr>
          <a:xfrm>
            <a:off x="7077287" y="1992257"/>
            <a:ext cx="599000" cy="0"/>
          </a:xfrm>
          <a:prstGeom prst="line">
            <a:avLst/>
          </a:prstGeom>
          <a:ln w="19050" cap="rnd">
            <a:solidFill>
              <a:srgbClr val="515B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295C75B-6B4B-C9C6-6ABE-C6F048F2C5F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5409" y="1992257"/>
            <a:ext cx="509801" cy="1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DD2A7B"/>
                </a:gs>
                <a:gs pos="75000">
                  <a:srgbClr val="FEDA77"/>
                </a:gs>
                <a:gs pos="100000">
                  <a:srgbClr val="515BD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88D38FA-693F-AD1E-1798-89BB091D5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7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2"/>
    </mc:Choice>
    <mc:Fallback xmlns="">
      <p:transition spd="slow" advTm="2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Reference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059543" y="260479"/>
            <a:ext cx="7887491" cy="0"/>
          </a:xfrm>
          <a:prstGeom prst="line">
            <a:avLst/>
          </a:prstGeom>
          <a:ln w="19050">
            <a:solidFill>
              <a:srgbClr val="515B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">
            <a:extLst>
              <a:ext uri="{FF2B5EF4-FFF2-40B4-BE49-F238E27FC236}">
                <a16:creationId xmlns:a16="http://schemas.microsoft.com/office/drawing/2014/main" id="{C94D6429-A8AF-5ED9-D23A-E9A76C889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" y="405244"/>
            <a:ext cx="8624477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YOLOv5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https://github.com/ultralytics/yolov5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rembg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https://github.com/danielgatis/rembg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labelimg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https://github.com/heartexlabs/labelImg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Urllib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https://github.com/urllib3/urllib3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BeautifulSoup4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https://github.com/getanewsletter/BeautifulSoup4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fake-useragent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https://github.com/fake-useragent/fake-useragent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pandas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https://github.com/pandas-dev/pandas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numpy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https://github.com/numpy/numpy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request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https://github.com/request/request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openpyxl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https://github.com/theorchard/openpyxl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selenium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https://github.com/SeleniumHQ/selenium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무신사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코디숍</a:t>
            </a:r>
            <a:endParaRPr kumimoji="0" lang="ko-KR" altLang="ko-KR" sz="800" b="0" i="0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https://www.musinsa.com/app/styles/lists?use_yn_360=&amp;style_type=&amp;brand=&amp;model=&amp;tag_no=&amp;max_rt=&amp;min_rt=&amp;display_cnt=60&amp;list_kind=big&amp;sort=date&amp;page=1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YOLO 모델 학습을 위해 생성한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무신사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코디숍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이미지 데이터셋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https://universe.roboflow.com/ime/mss-zyu34/dataset/5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한국 갤럽 - 마켓70 2022 (2)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미디어·콘텐츠·소셜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네트워크 서비스 18종 이용률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https://www.gallup.co.kr/gallupdb/reportContent.asp?seqNo=1323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The PR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Times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- “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마케팅, 브랜딩 넘어 커머스로”</a:t>
            </a:r>
            <a:b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</a:b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http://www.the-pr.co.kr/news/articleView.html?idxno=14720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6D04BE6-9EA0-F2E5-6320-E7FEA8FE7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8"/>
    </mc:Choice>
    <mc:Fallback xmlns="">
      <p:transition spd="slow" advTm="2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2967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Reference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059543" y="260479"/>
            <a:ext cx="7887491" cy="0"/>
          </a:xfrm>
          <a:prstGeom prst="line">
            <a:avLst/>
          </a:prstGeom>
          <a:ln w="19050">
            <a:solidFill>
              <a:srgbClr val="515B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">
            <a:extLst>
              <a:ext uri="{FF2B5EF4-FFF2-40B4-BE49-F238E27FC236}">
                <a16:creationId xmlns:a16="http://schemas.microsoft.com/office/drawing/2014/main" id="{C94D6429-A8AF-5ED9-D23A-E9A76C889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" y="405244"/>
            <a:ext cx="610936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Social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media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explorer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- The 5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Most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Important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Benefits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Of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Influencer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Marketing</a:t>
            </a:r>
            <a:endParaRPr kumimoji="0" lang="ko-KR" altLang="ko-KR" sz="800" b="0" i="0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https://socialmediaexplorer.com/content-sections/tools-and-tips/5-most-important-benefits-influencer-marketing/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한경 - 20대가 가장 선호하는 </a:t>
            </a:r>
            <a:r>
              <a:rPr kumimoji="0" lang="ko-KR" altLang="ko-KR" sz="800" b="0" i="0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SNS는</a:t>
            </a: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인스타그램…40·50대는 달랐다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https://www.hankyung.com/it/article/202111050200i</a:t>
            </a:r>
            <a:endParaRPr kumimoji="0" lang="en-US" altLang="ko-KR" sz="800" b="0" i="0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800" b="0" i="0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Meta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디스커버리 커머스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고객의 니즈와 상품 매칭하기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| Meta for Business (facebook.com)</a:t>
            </a:r>
            <a:endParaRPr kumimoji="0" lang="ko-KR" altLang="ko-KR" sz="800" b="0" i="0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https://www.facebook.com/business/c/discovery-commerce</a:t>
            </a:r>
            <a:endParaRPr kumimoji="0" lang="ko-KR" altLang="ko-KR" sz="800" b="0" i="0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6AE2F77-E4AC-E91D-24DA-C69C663B4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8"/>
    </mc:Choice>
    <mc:Fallback xmlns="">
      <p:transition spd="slow" advTm="7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6E242F-A259-937A-C011-93236BB4B15B}"/>
              </a:ext>
            </a:extLst>
          </p:cNvPr>
          <p:cNvSpPr/>
          <p:nvPr/>
        </p:nvSpPr>
        <p:spPr>
          <a:xfrm>
            <a:off x="4572000" y="1753496"/>
            <a:ext cx="4604268" cy="33900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6E161-E278-6097-CE0A-572FACFF422B}"/>
              </a:ext>
            </a:extLst>
          </p:cNvPr>
          <p:cNvSpPr/>
          <p:nvPr/>
        </p:nvSpPr>
        <p:spPr>
          <a:xfrm>
            <a:off x="-32268" y="1753240"/>
            <a:ext cx="4604268" cy="3384178"/>
          </a:xfrm>
          <a:prstGeom prst="rect">
            <a:avLst/>
          </a:prstGeom>
          <a:solidFill>
            <a:srgbClr val="FEDA77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30B219-15AE-DA21-D28F-D7B9C2C9A558}"/>
              </a:ext>
            </a:extLst>
          </p:cNvPr>
          <p:cNvSpPr txBox="1"/>
          <p:nvPr/>
        </p:nvSpPr>
        <p:spPr>
          <a:xfrm>
            <a:off x="343523" y="4808243"/>
            <a:ext cx="138773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공유</a:t>
            </a:r>
            <a:r>
              <a:rPr lang="en-US" altLang="ko-KR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ko-KR" altLang="en-US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추천한 적이 있다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F502AC-C679-23AF-8FFF-10B5CB400ACA}"/>
              </a:ext>
            </a:extLst>
          </p:cNvPr>
          <p:cNvSpPr txBox="1"/>
          <p:nvPr/>
        </p:nvSpPr>
        <p:spPr>
          <a:xfrm>
            <a:off x="1824718" y="4808243"/>
            <a:ext cx="89029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따라 해봤다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8D696F-3875-1429-9298-BAB53026AFD5}"/>
              </a:ext>
            </a:extLst>
          </p:cNvPr>
          <p:cNvSpPr txBox="1"/>
          <p:nvPr/>
        </p:nvSpPr>
        <p:spPr>
          <a:xfrm>
            <a:off x="3077884" y="4808243"/>
            <a:ext cx="85901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신뢰가 간다</a:t>
            </a:r>
            <a:endParaRPr lang="ko-KR" altLang="en-US" sz="1000" dirty="0">
              <a:solidFill>
                <a:srgbClr val="515BD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D6006-B556-DBD0-CA60-E1174221F9A7}"/>
              </a:ext>
            </a:extLst>
          </p:cNvPr>
          <p:cNvSpPr txBox="1"/>
          <p:nvPr/>
        </p:nvSpPr>
        <p:spPr>
          <a:xfrm>
            <a:off x="753344" y="4440601"/>
            <a:ext cx="568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dirty="0">
              <a:solidFill>
                <a:srgbClr val="515BD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FCEB27-9706-9E82-B7F4-B997D32CF74E}"/>
              </a:ext>
            </a:extLst>
          </p:cNvPr>
          <p:cNvSpPr/>
          <p:nvPr/>
        </p:nvSpPr>
        <p:spPr>
          <a:xfrm>
            <a:off x="2155392" y="4653054"/>
            <a:ext cx="207169" cy="7223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15BD4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E4EBE5-9FDA-335C-1D69-0169FA19A325}"/>
              </a:ext>
            </a:extLst>
          </p:cNvPr>
          <p:cNvSpPr txBox="1"/>
          <p:nvPr/>
        </p:nvSpPr>
        <p:spPr>
          <a:xfrm>
            <a:off x="1985818" y="4440601"/>
            <a:ext cx="568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dirty="0">
              <a:solidFill>
                <a:srgbClr val="515BD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4CA241-226D-453F-3CE9-682506B05BAA}"/>
              </a:ext>
            </a:extLst>
          </p:cNvPr>
          <p:cNvSpPr txBox="1"/>
          <p:nvPr/>
        </p:nvSpPr>
        <p:spPr>
          <a:xfrm>
            <a:off x="3205131" y="4440601"/>
            <a:ext cx="568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dirty="0">
              <a:solidFill>
                <a:srgbClr val="515BD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A4D99C-7397-F833-BE2A-1C726FB8F8CE}"/>
              </a:ext>
            </a:extLst>
          </p:cNvPr>
          <p:cNvSpPr txBox="1"/>
          <p:nvPr/>
        </p:nvSpPr>
        <p:spPr>
          <a:xfrm>
            <a:off x="343523" y="1856408"/>
            <a:ext cx="2321364" cy="871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1</a:t>
            </a:r>
            <a:r>
              <a:rPr lang="ko-KR" altLang="en-US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 크리에이터 구독자</a:t>
            </a:r>
            <a:endParaRPr lang="en-US" altLang="ko-KR" sz="1800" dirty="0">
              <a:solidFill>
                <a:srgbClr val="515BD4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1</a:t>
            </a:r>
            <a:r>
              <a:rPr lang="ko-KR" altLang="en-US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만 </a:t>
            </a:r>
            <a:r>
              <a:rPr lang="en-US" altLang="ko-KR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2774</a:t>
            </a:r>
            <a:r>
              <a:rPr lang="ko-KR" altLang="en-US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명 조사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88D84-2212-4AB1-C2E1-8333AB3351D3}"/>
              </a:ext>
            </a:extLst>
          </p:cNvPr>
          <p:cNvSpPr txBox="1"/>
          <p:nvPr/>
        </p:nvSpPr>
        <p:spPr>
          <a:xfrm>
            <a:off x="196966" y="1471353"/>
            <a:ext cx="3554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000" dirty="0" err="1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인플루언서</a:t>
            </a:r>
            <a:r>
              <a:rPr lang="ko-KR" altLang="en-US" sz="10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마케팅</a:t>
            </a:r>
            <a:r>
              <a:rPr lang="en-US" altLang="ko-KR" sz="10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0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브랜딩 넘어 커머스로”</a:t>
            </a:r>
            <a:r>
              <a:rPr lang="en-US" altLang="ko-KR" sz="10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,THE PR TIMES(2016)</a:t>
            </a:r>
            <a:endParaRPr lang="ko-KR" altLang="en-US" sz="8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619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프로젝트 배경 및 목표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557598" y="260479"/>
            <a:ext cx="7389436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2895659" y="592731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rgbClr val="34485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r>
              <a:rPr lang="ko-KR" altLang="en-US" sz="3200" b="0" i="0" dirty="0">
                <a:solidFill>
                  <a:srgbClr val="34485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마케팅</a:t>
            </a:r>
            <a:r>
              <a:rPr lang="en-US" altLang="ko-KR" sz="3200" b="0" i="0" dirty="0">
                <a:solidFill>
                  <a:srgbClr val="34485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?</a:t>
            </a:r>
            <a:endParaRPr lang="ko-KR" altLang="en-US" sz="3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055075-9A5D-CC0C-3A01-8A8A3D498414}"/>
              </a:ext>
            </a:extLst>
          </p:cNvPr>
          <p:cNvSpPr/>
          <p:nvPr/>
        </p:nvSpPr>
        <p:spPr>
          <a:xfrm>
            <a:off x="903079" y="4653054"/>
            <a:ext cx="207169" cy="7223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15BD4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6A2F89-264F-EFA0-BFA5-39B031641FE6}"/>
              </a:ext>
            </a:extLst>
          </p:cNvPr>
          <p:cNvSpPr/>
          <p:nvPr/>
        </p:nvSpPr>
        <p:spPr>
          <a:xfrm>
            <a:off x="3385594" y="4653054"/>
            <a:ext cx="207169" cy="72235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15BD4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1C9F9BA-FC69-1541-C742-6554F3811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288">
        <p159:morph option="byObject"/>
      </p:transition>
    </mc:Choice>
    <mc:Fallback xmlns="">
      <p:transition spd="slow" advTm="8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6E242F-A259-937A-C011-93236BB4B15B}"/>
              </a:ext>
            </a:extLst>
          </p:cNvPr>
          <p:cNvSpPr/>
          <p:nvPr/>
        </p:nvSpPr>
        <p:spPr>
          <a:xfrm>
            <a:off x="4572000" y="1753496"/>
            <a:ext cx="4604268" cy="33900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6E161-E278-6097-CE0A-572FACFF422B}"/>
              </a:ext>
            </a:extLst>
          </p:cNvPr>
          <p:cNvSpPr/>
          <p:nvPr/>
        </p:nvSpPr>
        <p:spPr>
          <a:xfrm>
            <a:off x="-32268" y="1753240"/>
            <a:ext cx="4604268" cy="3384178"/>
          </a:xfrm>
          <a:prstGeom prst="rect">
            <a:avLst/>
          </a:prstGeom>
          <a:solidFill>
            <a:srgbClr val="FEDA77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30B219-15AE-DA21-D28F-D7B9C2C9A558}"/>
              </a:ext>
            </a:extLst>
          </p:cNvPr>
          <p:cNvSpPr txBox="1"/>
          <p:nvPr/>
        </p:nvSpPr>
        <p:spPr>
          <a:xfrm>
            <a:off x="343523" y="4808243"/>
            <a:ext cx="138773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공유</a:t>
            </a:r>
            <a:r>
              <a:rPr lang="en-US" altLang="ko-KR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ko-KR" altLang="en-US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추천한 적이 있다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B0F368-8F00-74CB-626C-92A60DAF9EC1}"/>
              </a:ext>
            </a:extLst>
          </p:cNvPr>
          <p:cNvSpPr/>
          <p:nvPr/>
        </p:nvSpPr>
        <p:spPr>
          <a:xfrm>
            <a:off x="936333" y="3513901"/>
            <a:ext cx="207169" cy="1242000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15B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D6006-B556-DBD0-CA60-E1174221F9A7}"/>
              </a:ext>
            </a:extLst>
          </p:cNvPr>
          <p:cNvSpPr txBox="1"/>
          <p:nvPr/>
        </p:nvSpPr>
        <p:spPr>
          <a:xfrm>
            <a:off x="753344" y="3268018"/>
            <a:ext cx="568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69%</a:t>
            </a:r>
            <a:endParaRPr lang="ko-KR" altLang="en-US" sz="1000" dirty="0">
              <a:solidFill>
                <a:srgbClr val="515BD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F502AC-C679-23AF-8FFF-10B5CB400ACA}"/>
              </a:ext>
            </a:extLst>
          </p:cNvPr>
          <p:cNvSpPr txBox="1"/>
          <p:nvPr/>
        </p:nvSpPr>
        <p:spPr>
          <a:xfrm>
            <a:off x="1824718" y="4808243"/>
            <a:ext cx="89029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따라 해봤다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FCEB27-9706-9E82-B7F4-B997D32CF74E}"/>
              </a:ext>
            </a:extLst>
          </p:cNvPr>
          <p:cNvSpPr/>
          <p:nvPr/>
        </p:nvSpPr>
        <p:spPr>
          <a:xfrm>
            <a:off x="2155392" y="3171901"/>
            <a:ext cx="207169" cy="1584000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15BD4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E4EBE5-9FDA-335C-1D69-0169FA19A325}"/>
              </a:ext>
            </a:extLst>
          </p:cNvPr>
          <p:cNvSpPr txBox="1"/>
          <p:nvPr/>
        </p:nvSpPr>
        <p:spPr>
          <a:xfrm>
            <a:off x="1985818" y="2925680"/>
            <a:ext cx="568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88%</a:t>
            </a:r>
            <a:endParaRPr lang="ko-KR" altLang="en-US" sz="1000" dirty="0">
              <a:solidFill>
                <a:srgbClr val="515BD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8D696F-3875-1429-9298-BAB53026AFD5}"/>
              </a:ext>
            </a:extLst>
          </p:cNvPr>
          <p:cNvSpPr txBox="1"/>
          <p:nvPr/>
        </p:nvSpPr>
        <p:spPr>
          <a:xfrm>
            <a:off x="3077884" y="4808243"/>
            <a:ext cx="85901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신뢰가 간다</a:t>
            </a:r>
            <a:endParaRPr lang="ko-KR" altLang="en-US" sz="1000" dirty="0">
              <a:solidFill>
                <a:srgbClr val="515BD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E47334-706C-39A7-61B1-56C73624C347}"/>
              </a:ext>
            </a:extLst>
          </p:cNvPr>
          <p:cNvSpPr/>
          <p:nvPr/>
        </p:nvSpPr>
        <p:spPr>
          <a:xfrm>
            <a:off x="3390646" y="3045901"/>
            <a:ext cx="207169" cy="1710000"/>
          </a:xfrm>
          <a:prstGeom prst="rect">
            <a:avLst/>
          </a:prstGeom>
          <a:solidFill>
            <a:srgbClr val="515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15BD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4CA241-226D-453F-3CE9-682506B05BAA}"/>
              </a:ext>
            </a:extLst>
          </p:cNvPr>
          <p:cNvSpPr txBox="1"/>
          <p:nvPr/>
        </p:nvSpPr>
        <p:spPr>
          <a:xfrm>
            <a:off x="3205131" y="2799680"/>
            <a:ext cx="568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515BD4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95%</a:t>
            </a:r>
            <a:endParaRPr lang="ko-KR" altLang="en-US" sz="1000" dirty="0">
              <a:solidFill>
                <a:srgbClr val="515BD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A4D99C-7397-F833-BE2A-1C726FB8F8CE}"/>
              </a:ext>
            </a:extLst>
          </p:cNvPr>
          <p:cNvSpPr txBox="1"/>
          <p:nvPr/>
        </p:nvSpPr>
        <p:spPr>
          <a:xfrm>
            <a:off x="343523" y="1856408"/>
            <a:ext cx="2321364" cy="871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1</a:t>
            </a:r>
            <a:r>
              <a:rPr lang="ko-KR" altLang="en-US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 크리에이터 구독자</a:t>
            </a:r>
            <a:endParaRPr lang="en-US" altLang="ko-KR" sz="1800" dirty="0">
              <a:solidFill>
                <a:srgbClr val="515BD4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1</a:t>
            </a:r>
            <a:r>
              <a:rPr lang="ko-KR" altLang="en-US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만 </a:t>
            </a:r>
            <a:r>
              <a:rPr lang="en-US" altLang="ko-KR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2774</a:t>
            </a:r>
            <a:r>
              <a:rPr lang="ko-KR" altLang="en-US" sz="1800" dirty="0">
                <a:solidFill>
                  <a:srgbClr val="515BD4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명 조사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000AF-007D-0B57-00A0-6CC0007AD369}"/>
              </a:ext>
            </a:extLst>
          </p:cNvPr>
          <p:cNvSpPr txBox="1"/>
          <p:nvPr/>
        </p:nvSpPr>
        <p:spPr>
          <a:xfrm>
            <a:off x="5503418" y="2594696"/>
            <a:ext cx="27414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유튜브 프리미엄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?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86556-11DB-49EC-CD68-5DD4776D0BD3}"/>
              </a:ext>
            </a:extLst>
          </p:cNvPr>
          <p:cNvSpPr txBox="1"/>
          <p:nvPr/>
        </p:nvSpPr>
        <p:spPr>
          <a:xfrm>
            <a:off x="5503418" y="2904742"/>
            <a:ext cx="2741432" cy="11315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광고 차단 기술에도 영향을 받지 않는다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88D84-2212-4AB1-C2E1-8333AB3351D3}"/>
              </a:ext>
            </a:extLst>
          </p:cNvPr>
          <p:cNvSpPr txBox="1"/>
          <p:nvPr/>
        </p:nvSpPr>
        <p:spPr>
          <a:xfrm>
            <a:off x="196966" y="1471353"/>
            <a:ext cx="3554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000" dirty="0" err="1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인플루언서</a:t>
            </a:r>
            <a:r>
              <a:rPr lang="ko-KR" altLang="en-US" sz="10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마케팅</a:t>
            </a:r>
            <a:r>
              <a:rPr lang="en-US" altLang="ko-KR" sz="10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0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브랜딩 넘어 커머스로”</a:t>
            </a:r>
            <a:r>
              <a:rPr lang="en-US" altLang="ko-KR" sz="10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,THE PR TIMES(2016)</a:t>
            </a:r>
            <a:endParaRPr lang="ko-KR" altLang="en-US" sz="8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619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프로젝트 배경 및 목표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557598" y="260479"/>
            <a:ext cx="7389436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2895659" y="592731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rgbClr val="34485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r>
              <a:rPr lang="ko-KR" altLang="en-US" sz="3200" b="0" i="0" dirty="0">
                <a:solidFill>
                  <a:srgbClr val="34485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마케팅</a:t>
            </a:r>
            <a:r>
              <a:rPr lang="en-US" altLang="ko-KR" sz="3200" b="0" i="0" dirty="0">
                <a:solidFill>
                  <a:srgbClr val="34485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?</a:t>
            </a:r>
            <a:endParaRPr lang="ko-KR" altLang="en-US" sz="3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00D957A-5835-354B-00AF-4068A486B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344">
        <p159:morph option="byObject"/>
      </p:transition>
    </mc:Choice>
    <mc:Fallback xmlns="">
      <p:transition spd="slow" advTm="29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619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프로젝트 배경 및 목표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557598" y="260479"/>
            <a:ext cx="7389436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1899634" y="1610698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상품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998EA-B860-0EFC-C8CE-2946836A7C00}"/>
              </a:ext>
            </a:extLst>
          </p:cNvPr>
          <p:cNvSpPr txBox="1"/>
          <p:nvPr/>
        </p:nvSpPr>
        <p:spPr>
          <a:xfrm>
            <a:off x="5986211" y="3639084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rgbClr val="DD2A7B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endParaRPr lang="ko-KR" altLang="en-US" sz="3200" dirty="0">
              <a:solidFill>
                <a:srgbClr val="DD2A7B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2113E-071F-5646-2927-889505C482EB}"/>
              </a:ext>
            </a:extLst>
          </p:cNvPr>
          <p:cNvSpPr txBox="1"/>
          <p:nvPr/>
        </p:nvSpPr>
        <p:spPr>
          <a:xfrm>
            <a:off x="140021" y="885257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>
                <a:solidFill>
                  <a:srgbClr val="515BD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상품</a:t>
            </a:r>
            <a:endParaRPr lang="ko-KR" altLang="en-US" sz="3200" dirty="0">
              <a:solidFill>
                <a:srgbClr val="515BD4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7A0FB-4B4A-EDF0-151A-4BDB3CA7519D}"/>
              </a:ext>
            </a:extLst>
          </p:cNvPr>
          <p:cNvSpPr txBox="1"/>
          <p:nvPr/>
        </p:nvSpPr>
        <p:spPr>
          <a:xfrm>
            <a:off x="5129137" y="1762794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>
                <a:solidFill>
                  <a:srgbClr val="DD2A7B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상품</a:t>
            </a:r>
            <a:endParaRPr lang="ko-KR" altLang="en-US" sz="3200" dirty="0">
              <a:solidFill>
                <a:srgbClr val="DD2A7B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B3E07-DE77-4D6D-9BB0-37B632410514}"/>
              </a:ext>
            </a:extLst>
          </p:cNvPr>
          <p:cNvSpPr txBox="1"/>
          <p:nvPr/>
        </p:nvSpPr>
        <p:spPr>
          <a:xfrm>
            <a:off x="353747" y="3253303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ABC45-4F80-7259-00FA-0F7BEE8732FD}"/>
              </a:ext>
            </a:extLst>
          </p:cNvPr>
          <p:cNvSpPr txBox="1"/>
          <p:nvPr/>
        </p:nvSpPr>
        <p:spPr>
          <a:xfrm>
            <a:off x="3350587" y="2499665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rgbClr val="515BD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endParaRPr lang="ko-KR" altLang="en-US" sz="3200" dirty="0">
              <a:solidFill>
                <a:srgbClr val="515BD4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124A7B2-679A-4F68-206F-DE3B446AC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7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976">
        <p159:morph option="byObject"/>
      </p:transition>
    </mc:Choice>
    <mc:Fallback xmlns="">
      <p:transition spd="slow" advTm="69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619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프로젝트 배경 및 목표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557598" y="260479"/>
            <a:ext cx="7389436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7DD3805-5111-38E5-E5F8-076DDDE4B45D}"/>
              </a:ext>
            </a:extLst>
          </p:cNvPr>
          <p:cNvSpPr txBox="1"/>
          <p:nvPr/>
        </p:nvSpPr>
        <p:spPr>
          <a:xfrm>
            <a:off x="1017822" y="1062853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상품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998EA-B860-0EFC-C8CE-2946836A7C00}"/>
              </a:ext>
            </a:extLst>
          </p:cNvPr>
          <p:cNvSpPr txBox="1"/>
          <p:nvPr/>
        </p:nvSpPr>
        <p:spPr>
          <a:xfrm>
            <a:off x="4773496" y="1062852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2113E-071F-5646-2927-889505C482EB}"/>
              </a:ext>
            </a:extLst>
          </p:cNvPr>
          <p:cNvSpPr txBox="1"/>
          <p:nvPr/>
        </p:nvSpPr>
        <p:spPr>
          <a:xfrm>
            <a:off x="1017822" y="2279364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>
                <a:solidFill>
                  <a:srgbClr val="515BD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상품</a:t>
            </a:r>
            <a:endParaRPr lang="ko-KR" altLang="en-US" sz="3200" dirty="0">
              <a:solidFill>
                <a:srgbClr val="515BD4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7A0FB-4B4A-EDF0-151A-4BDB3CA7519D}"/>
              </a:ext>
            </a:extLst>
          </p:cNvPr>
          <p:cNvSpPr txBox="1"/>
          <p:nvPr/>
        </p:nvSpPr>
        <p:spPr>
          <a:xfrm>
            <a:off x="1017822" y="3495874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>
                <a:solidFill>
                  <a:srgbClr val="DD2A7B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상품</a:t>
            </a:r>
            <a:endParaRPr lang="ko-KR" altLang="en-US" sz="3200" dirty="0">
              <a:solidFill>
                <a:srgbClr val="DD2A7B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B3E07-DE77-4D6D-9BB0-37B632410514}"/>
              </a:ext>
            </a:extLst>
          </p:cNvPr>
          <p:cNvSpPr txBox="1"/>
          <p:nvPr/>
        </p:nvSpPr>
        <p:spPr>
          <a:xfrm>
            <a:off x="4773496" y="2279363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rgbClr val="515BD4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endParaRPr lang="ko-KR" altLang="en-US" sz="3200" dirty="0">
              <a:solidFill>
                <a:srgbClr val="515BD4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ABC45-4F80-7259-00FA-0F7BEE8732FD}"/>
              </a:ext>
            </a:extLst>
          </p:cNvPr>
          <p:cNvSpPr txBox="1"/>
          <p:nvPr/>
        </p:nvSpPr>
        <p:spPr>
          <a:xfrm>
            <a:off x="4773496" y="3495874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 err="1">
                <a:solidFill>
                  <a:srgbClr val="DD2A7B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인플루언서</a:t>
            </a:r>
            <a:endParaRPr lang="ko-KR" altLang="en-US" sz="3200" dirty="0">
              <a:solidFill>
                <a:srgbClr val="DD2A7B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EEEE824-4468-8906-BE28-55A4D8EB4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2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52">
        <p159:morph option="byObject"/>
      </p:transition>
    </mc:Choice>
    <mc:Fallback xmlns="">
      <p:transition spd="slow" advTm="4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0E49E59-C53A-B8DF-640A-E501E941263C}"/>
              </a:ext>
            </a:extLst>
          </p:cNvPr>
          <p:cNvSpPr txBox="1"/>
          <p:nvPr/>
        </p:nvSpPr>
        <p:spPr>
          <a:xfrm>
            <a:off x="196966" y="143634"/>
            <a:ext cx="1825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크롤링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방법 및 설명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9D769F-11A8-3844-E918-F89FFA9F6E8E}"/>
              </a:ext>
            </a:extLst>
          </p:cNvPr>
          <p:cNvCxnSpPr>
            <a:cxnSpLocks/>
          </p:cNvCxnSpPr>
          <p:nvPr/>
        </p:nvCxnSpPr>
        <p:spPr>
          <a:xfrm>
            <a:off x="1871831" y="260479"/>
            <a:ext cx="7075203" cy="0"/>
          </a:xfrm>
          <a:prstGeom prst="line">
            <a:avLst/>
          </a:prstGeom>
          <a:ln w="19050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B2186-C819-BF1A-6D5E-7B549C43BD18}"/>
              </a:ext>
            </a:extLst>
          </p:cNvPr>
          <p:cNvSpPr/>
          <p:nvPr/>
        </p:nvSpPr>
        <p:spPr>
          <a:xfrm>
            <a:off x="1587198" y="664894"/>
            <a:ext cx="2289717" cy="3508917"/>
          </a:xfrm>
          <a:prstGeom prst="rect">
            <a:avLst/>
          </a:prstGeom>
          <a:noFill/>
          <a:ln w="15875" cap="rnd">
            <a:gradFill>
              <a:gsLst>
                <a:gs pos="0">
                  <a:srgbClr val="DD2A7B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00000">
                  <a:srgbClr val="515BD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52651-7900-D8F1-35C8-6C520B24E91A}"/>
              </a:ext>
            </a:extLst>
          </p:cNvPr>
          <p:cNvSpPr txBox="1"/>
          <p:nvPr/>
        </p:nvSpPr>
        <p:spPr>
          <a:xfrm>
            <a:off x="1698710" y="890146"/>
            <a:ext cx="832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01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0EFD4B5-7AC2-855C-3BB4-B8E742324275}"/>
              </a:ext>
            </a:extLst>
          </p:cNvPr>
          <p:cNvCxnSpPr>
            <a:cxnSpLocks/>
          </p:cNvCxnSpPr>
          <p:nvPr/>
        </p:nvCxnSpPr>
        <p:spPr>
          <a:xfrm>
            <a:off x="1810222" y="1242527"/>
            <a:ext cx="96644" cy="0"/>
          </a:xfrm>
          <a:prstGeom prst="line">
            <a:avLst/>
          </a:prstGeom>
          <a:ln w="19050" cap="rnd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6DA13A-0E68-7D93-5F55-1A0B15CF6133}"/>
              </a:ext>
            </a:extLst>
          </p:cNvPr>
          <p:cNvSpPr txBox="1"/>
          <p:nvPr/>
        </p:nvSpPr>
        <p:spPr>
          <a:xfrm>
            <a:off x="1698710" y="1957372"/>
            <a:ext cx="2178205" cy="199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날짜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좋아요 수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댓글 수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본문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이미지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해시태그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8AEC73-8830-CC5B-FBE7-C5D9A399B49C}"/>
              </a:ext>
            </a:extLst>
          </p:cNvPr>
          <p:cNvSpPr txBox="1"/>
          <p:nvPr/>
        </p:nvSpPr>
        <p:spPr>
          <a:xfrm>
            <a:off x="1698710" y="1470528"/>
            <a:ext cx="156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인스타그램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F74FFD-D8FC-4230-0AF8-F1AD6D459F4D}"/>
              </a:ext>
            </a:extLst>
          </p:cNvPr>
          <p:cNvSpPr/>
          <p:nvPr/>
        </p:nvSpPr>
        <p:spPr>
          <a:xfrm>
            <a:off x="5267085" y="664893"/>
            <a:ext cx="2289717" cy="3508917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BFD63-4FD4-2A7C-8C82-584BC1FFE521}"/>
              </a:ext>
            </a:extLst>
          </p:cNvPr>
          <p:cNvSpPr txBox="1"/>
          <p:nvPr/>
        </p:nvSpPr>
        <p:spPr>
          <a:xfrm>
            <a:off x="5378597" y="890145"/>
            <a:ext cx="832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02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A9DA9B-869D-3DA4-B871-5535804EEDF2}"/>
              </a:ext>
            </a:extLst>
          </p:cNvPr>
          <p:cNvCxnSpPr>
            <a:cxnSpLocks/>
          </p:cNvCxnSpPr>
          <p:nvPr/>
        </p:nvCxnSpPr>
        <p:spPr>
          <a:xfrm>
            <a:off x="5490109" y="1242526"/>
            <a:ext cx="96644" cy="0"/>
          </a:xfrm>
          <a:prstGeom prst="line">
            <a:avLst/>
          </a:prstGeom>
          <a:ln w="190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D3D42E-D4F7-6B21-E59E-8D1E34DCAA03}"/>
              </a:ext>
            </a:extLst>
          </p:cNvPr>
          <p:cNvSpPr txBox="1"/>
          <p:nvPr/>
        </p:nvSpPr>
        <p:spPr>
          <a:xfrm>
            <a:off x="5378597" y="1957372"/>
            <a:ext cx="2178205" cy="191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Arial"/>
              </a:rPr>
              <a:t>카테고리별 태그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카테고리별 이미지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03E52-86D7-B1DB-3737-5FBF5CB96164}"/>
              </a:ext>
            </a:extLst>
          </p:cNvPr>
          <p:cNvSpPr txBox="1"/>
          <p:nvPr/>
        </p:nvSpPr>
        <p:spPr>
          <a:xfrm>
            <a:off x="5378597" y="1470527"/>
            <a:ext cx="156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sym typeface="Arial"/>
              </a:rPr>
              <a:t>무신사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71F73C-70B6-1D88-2447-7098FACC32A5}"/>
              </a:ext>
            </a:extLst>
          </p:cNvPr>
          <p:cNvSpPr txBox="1"/>
          <p:nvPr/>
        </p:nvSpPr>
        <p:spPr>
          <a:xfrm>
            <a:off x="2895659" y="4241996"/>
            <a:ext cx="33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Via Python</a:t>
            </a:r>
            <a:endParaRPr lang="ko-KR" altLang="en-US" sz="3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AD5F891-C913-9C99-A193-D827FAB205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710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352">
        <p159:morph option="byObject"/>
      </p:transition>
    </mc:Choice>
    <mc:Fallback xmlns="">
      <p:transition spd="slow" advTm="24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65B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7062</TotalTime>
  <Words>2746</Words>
  <Application>Microsoft Office PowerPoint</Application>
  <PresentationFormat>화면 슬라이드 쇼(16:9)</PresentationFormat>
  <Paragraphs>489</Paragraphs>
  <Slides>46</Slides>
  <Notes>45</Notes>
  <HiddenSlides>0</HiddenSlides>
  <MMClips>46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3" baseType="lpstr">
      <vt:lpstr>Arvo</vt:lpstr>
      <vt:lpstr>Montserrat</vt:lpstr>
      <vt:lpstr>AppleSDGothicNeoM00</vt:lpstr>
      <vt:lpstr>Noto Sans KR</vt:lpstr>
      <vt:lpstr>Spectral Light</vt:lpstr>
      <vt:lpstr>-apple-system</vt:lpstr>
      <vt:lpstr>LINE Seed Sans KR Regular</vt:lpstr>
      <vt:lpstr>LINE Seed Sans KR Thin</vt:lpstr>
      <vt:lpstr>LINE Seed Sans KR Bold</vt:lpstr>
      <vt:lpstr>Montserrat SemiBold</vt:lpstr>
      <vt:lpstr>Wingdings</vt:lpstr>
      <vt:lpstr>Arial</vt:lpstr>
      <vt:lpstr>Montserrat ExtraBold</vt:lpstr>
      <vt:lpstr>맑은 고딕</vt:lpstr>
      <vt:lpstr>Proxima Nova Extrabold</vt:lpstr>
      <vt:lpstr>Quicksand Light</vt:lpstr>
      <vt:lpstr>Elegant Blue</vt:lpstr>
      <vt:lpstr>패션 인플루언서 추천 시스템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프로덕트의 프로토타입에 적합한 인터페이스는 어떻게 선택할 수 있을까?</dc:title>
  <dc:creator>Eric Seo</dc:creator>
  <cp:lastModifiedBy>Seo Eric</cp:lastModifiedBy>
  <cp:revision>40</cp:revision>
  <dcterms:modified xsi:type="dcterms:W3CDTF">2023-01-19T13:10:34Z</dcterms:modified>
</cp:coreProperties>
</file>